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 id="2147483812" r:id="rId2"/>
    <p:sldMasterId id="2147483824" r:id="rId3"/>
    <p:sldMasterId id="2147483837" r:id="rId4"/>
    <p:sldMasterId id="2147483849" r:id="rId5"/>
    <p:sldMasterId id="2147483872" r:id="rId6"/>
    <p:sldMasterId id="2147483883" r:id="rId7"/>
  </p:sldMasterIdLst>
  <p:notesMasterIdLst>
    <p:notesMasterId r:id="rId49"/>
  </p:notesMasterIdLst>
  <p:handoutMasterIdLst>
    <p:handoutMasterId r:id="rId50"/>
  </p:handoutMasterIdLst>
  <p:sldIdLst>
    <p:sldId id="656" r:id="rId8"/>
    <p:sldId id="657" r:id="rId9"/>
    <p:sldId id="658" r:id="rId10"/>
    <p:sldId id="652" r:id="rId11"/>
    <p:sldId id="619" r:id="rId12"/>
    <p:sldId id="620" r:id="rId13"/>
    <p:sldId id="621" r:id="rId14"/>
    <p:sldId id="622" r:id="rId15"/>
    <p:sldId id="623" r:id="rId16"/>
    <p:sldId id="624" r:id="rId17"/>
    <p:sldId id="625" r:id="rId18"/>
    <p:sldId id="626" r:id="rId19"/>
    <p:sldId id="627" r:id="rId20"/>
    <p:sldId id="648" r:id="rId21"/>
    <p:sldId id="649" r:id="rId22"/>
    <p:sldId id="650" r:id="rId23"/>
    <p:sldId id="629" r:id="rId24"/>
    <p:sldId id="659" r:id="rId25"/>
    <p:sldId id="630" r:id="rId26"/>
    <p:sldId id="631" r:id="rId27"/>
    <p:sldId id="632" r:id="rId28"/>
    <p:sldId id="633" r:id="rId29"/>
    <p:sldId id="634" r:id="rId30"/>
    <p:sldId id="635" r:id="rId31"/>
    <p:sldId id="655" r:id="rId32"/>
    <p:sldId id="636" r:id="rId33"/>
    <p:sldId id="637" r:id="rId34"/>
    <p:sldId id="654" r:id="rId35"/>
    <p:sldId id="638" r:id="rId36"/>
    <p:sldId id="639" r:id="rId37"/>
    <p:sldId id="640" r:id="rId38"/>
    <p:sldId id="641" r:id="rId39"/>
    <p:sldId id="642" r:id="rId40"/>
    <p:sldId id="643" r:id="rId41"/>
    <p:sldId id="644" r:id="rId42"/>
    <p:sldId id="660" r:id="rId43"/>
    <p:sldId id="661" r:id="rId44"/>
    <p:sldId id="662" r:id="rId45"/>
    <p:sldId id="663" r:id="rId46"/>
    <p:sldId id="651" r:id="rId47"/>
    <p:sldId id="647" r:id="rId48"/>
  </p:sldIdLst>
  <p:sldSz cx="9144000" cy="6858000" type="screen4x3"/>
  <p:notesSz cx="6858000" cy="9144000"/>
  <p:defaultTextStyle>
    <a:defPPr>
      <a:defRPr lang="en-US"/>
    </a:defPPr>
    <a:lvl1pPr algn="l" defTabSz="457177"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77" algn="l" defTabSz="457177"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53" algn="l" defTabSz="457177"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30" algn="l" defTabSz="457177"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06" algn="l" defTabSz="457177"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883" algn="l" defTabSz="457177" rtl="0" eaLnBrk="1" latinLnBrk="0" hangingPunct="1">
      <a:defRPr kern="1200">
        <a:solidFill>
          <a:schemeClr val="tx1"/>
        </a:solidFill>
        <a:latin typeface="Arial" charset="0"/>
        <a:ea typeface="ＭＳ Ｐゴシック" charset="0"/>
        <a:cs typeface="ＭＳ Ｐゴシック" charset="0"/>
      </a:defRPr>
    </a:lvl6pPr>
    <a:lvl7pPr marL="2743060" algn="l" defTabSz="457177" rtl="0" eaLnBrk="1" latinLnBrk="0" hangingPunct="1">
      <a:defRPr kern="1200">
        <a:solidFill>
          <a:schemeClr val="tx1"/>
        </a:solidFill>
        <a:latin typeface="Arial" charset="0"/>
        <a:ea typeface="ＭＳ Ｐゴシック" charset="0"/>
        <a:cs typeface="ＭＳ Ｐゴシック" charset="0"/>
      </a:defRPr>
    </a:lvl7pPr>
    <a:lvl8pPr marL="3200236" algn="l" defTabSz="457177" rtl="0" eaLnBrk="1" latinLnBrk="0" hangingPunct="1">
      <a:defRPr kern="1200">
        <a:solidFill>
          <a:schemeClr val="tx1"/>
        </a:solidFill>
        <a:latin typeface="Arial" charset="0"/>
        <a:ea typeface="ＭＳ Ｐゴシック" charset="0"/>
        <a:cs typeface="ＭＳ Ｐゴシック" charset="0"/>
      </a:defRPr>
    </a:lvl8pPr>
    <a:lvl9pPr marL="3657413" algn="l" defTabSz="457177"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72838D"/>
    <a:srgbClr val="BD4536"/>
    <a:srgbClr val="1385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0" autoAdjust="0"/>
    <p:restoredTop sz="77295" autoAdjust="0"/>
  </p:normalViewPr>
  <p:slideViewPr>
    <p:cSldViewPr snapToGrid="0" snapToObjects="1">
      <p:cViewPr>
        <p:scale>
          <a:sx n="75" d="100"/>
          <a:sy n="75" d="100"/>
        </p:scale>
        <p:origin x="-1000" y="-80"/>
      </p:cViewPr>
      <p:guideLst>
        <p:guide orient="horz" pos="282"/>
        <p:guide pos="352"/>
      </p:guideLst>
    </p:cSldViewPr>
  </p:slideViewPr>
  <p:outlineViewPr>
    <p:cViewPr>
      <p:scale>
        <a:sx n="33" d="100"/>
        <a:sy n="33" d="100"/>
      </p:scale>
      <p:origin x="352" y="202112"/>
    </p:cViewPr>
  </p:outlineViewPr>
  <p:notesTextViewPr>
    <p:cViewPr>
      <p:scale>
        <a:sx n="100" d="100"/>
        <a:sy n="100" d="100"/>
      </p:scale>
      <p:origin x="0" y="0"/>
    </p:cViewPr>
  </p:notesTextViewPr>
  <p:sorterViewPr>
    <p:cViewPr>
      <p:scale>
        <a:sx n="89" d="100"/>
        <a:sy n="89" d="100"/>
      </p:scale>
      <p:origin x="0" y="0"/>
    </p:cViewPr>
  </p:sorterViewPr>
  <p:notesViewPr>
    <p:cSldViewPr snapToGrid="0" snapToObjects="1" showGuides="1">
      <p:cViewPr varScale="1">
        <p:scale>
          <a:sx n="62" d="100"/>
          <a:sy n="62" d="100"/>
        </p:scale>
        <p:origin x="-175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sv-SE" dirty="0" smtClean="0"/>
              <a:t>ECON 105   </a:t>
            </a:r>
            <a:br>
              <a:rPr lang="sv-SE" dirty="0" smtClean="0"/>
            </a:br>
            <a:r>
              <a:rPr lang="sv-SE" dirty="0" smtClean="0"/>
              <a:t>2015/2016</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r>
              <a:rPr lang="en-CA" dirty="0" smtClean="0"/>
              <a:t>Lecture 12</a:t>
            </a:r>
            <a:br>
              <a:rPr lang="en-CA" dirty="0" smtClean="0"/>
            </a:br>
            <a:r>
              <a:rPr lang="en-CA" dirty="0" smtClean="0"/>
              <a:t>   18 January 2016 </a:t>
            </a:r>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CC02C0-E05B-3C4C-9057-11BE18188092}" type="slidenum">
              <a:rPr lang="en-US" smtClean="0"/>
              <a:t>‹#›</a:t>
            </a:fld>
            <a:endParaRPr lang="en-US"/>
          </a:p>
        </p:txBody>
      </p:sp>
    </p:spTree>
    <p:extLst>
      <p:ext uri="{BB962C8B-B14F-4D97-AF65-F5344CB8AC3E}">
        <p14:creationId xmlns:p14="http://schemas.microsoft.com/office/powerpoint/2010/main" val="230517488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sv-SE" smtClean="0"/>
              <a:t>ECON 1900 Fall 2015</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CA" smtClean="0"/>
              <a:t>Lecture 01   8 September 2014 </a:t>
            </a:r>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260DAE-88BD-FC4B-94B4-D106BB86EBC7}" type="slidenum">
              <a:rPr lang="en-US" smtClean="0"/>
              <a:pPr/>
              <a:t>‹#›</a:t>
            </a:fld>
            <a:endParaRPr lang="en-US"/>
          </a:p>
        </p:txBody>
      </p:sp>
    </p:spTree>
    <p:extLst>
      <p:ext uri="{BB962C8B-B14F-4D97-AF65-F5344CB8AC3E}">
        <p14:creationId xmlns:p14="http://schemas.microsoft.com/office/powerpoint/2010/main" val="1191399372"/>
      </p:ext>
    </p:extLst>
  </p:cSld>
  <p:clrMap bg1="lt1" tx1="dk1" bg2="lt2" tx2="dk2" accent1="accent1" accent2="accent2" accent3="accent3" accent4="accent4" accent5="accent5" accent6="accent6" hlink="hlink" folHlink="folHlink"/>
  <p:hf ftr="0" dt="0"/>
  <p:notesStyle>
    <a:lvl1pPr marL="0" algn="l" defTabSz="457177" rtl="0" eaLnBrk="1" latinLnBrk="0" hangingPunct="1">
      <a:defRPr sz="1200" kern="1200">
        <a:solidFill>
          <a:schemeClr val="tx1"/>
        </a:solidFill>
        <a:latin typeface="+mn-lt"/>
        <a:ea typeface="+mn-ea"/>
        <a:cs typeface="+mn-cs"/>
      </a:defRPr>
    </a:lvl1pPr>
    <a:lvl2pPr marL="457177" algn="l" defTabSz="457177" rtl="0" eaLnBrk="1" latinLnBrk="0" hangingPunct="1">
      <a:defRPr sz="1200" kern="1200">
        <a:solidFill>
          <a:schemeClr val="tx1"/>
        </a:solidFill>
        <a:latin typeface="+mn-lt"/>
        <a:ea typeface="+mn-ea"/>
        <a:cs typeface="+mn-cs"/>
      </a:defRPr>
    </a:lvl2pPr>
    <a:lvl3pPr marL="914353" algn="l" defTabSz="457177" rtl="0" eaLnBrk="1" latinLnBrk="0" hangingPunct="1">
      <a:defRPr sz="1200" kern="1200">
        <a:solidFill>
          <a:schemeClr val="tx1"/>
        </a:solidFill>
        <a:latin typeface="+mn-lt"/>
        <a:ea typeface="+mn-ea"/>
        <a:cs typeface="+mn-cs"/>
      </a:defRPr>
    </a:lvl3pPr>
    <a:lvl4pPr marL="1371530" algn="l" defTabSz="457177" rtl="0" eaLnBrk="1" latinLnBrk="0" hangingPunct="1">
      <a:defRPr sz="1200" kern="1200">
        <a:solidFill>
          <a:schemeClr val="tx1"/>
        </a:solidFill>
        <a:latin typeface="+mn-lt"/>
        <a:ea typeface="+mn-ea"/>
        <a:cs typeface="+mn-cs"/>
      </a:defRPr>
    </a:lvl4pPr>
    <a:lvl5pPr marL="1828706" algn="l" defTabSz="457177" rtl="0" eaLnBrk="1" latinLnBrk="0" hangingPunct="1">
      <a:defRPr sz="1200" kern="1200">
        <a:solidFill>
          <a:schemeClr val="tx1"/>
        </a:solidFill>
        <a:latin typeface="+mn-lt"/>
        <a:ea typeface="+mn-ea"/>
        <a:cs typeface="+mn-cs"/>
      </a:defRPr>
    </a:lvl5pPr>
    <a:lvl6pPr marL="2285883" algn="l" defTabSz="457177" rtl="0" eaLnBrk="1" latinLnBrk="0" hangingPunct="1">
      <a:defRPr sz="1200" kern="1200">
        <a:solidFill>
          <a:schemeClr val="tx1"/>
        </a:solidFill>
        <a:latin typeface="+mn-lt"/>
        <a:ea typeface="+mn-ea"/>
        <a:cs typeface="+mn-cs"/>
      </a:defRPr>
    </a:lvl6pPr>
    <a:lvl7pPr marL="2743060" algn="l" defTabSz="457177" rtl="0" eaLnBrk="1" latinLnBrk="0" hangingPunct="1">
      <a:defRPr sz="1200" kern="1200">
        <a:solidFill>
          <a:schemeClr val="tx1"/>
        </a:solidFill>
        <a:latin typeface="+mn-lt"/>
        <a:ea typeface="+mn-ea"/>
        <a:cs typeface="+mn-cs"/>
      </a:defRPr>
    </a:lvl7pPr>
    <a:lvl8pPr marL="3200236" algn="l" defTabSz="457177" rtl="0" eaLnBrk="1" latinLnBrk="0" hangingPunct="1">
      <a:defRPr sz="1200" kern="1200">
        <a:solidFill>
          <a:schemeClr val="tx1"/>
        </a:solidFill>
        <a:latin typeface="+mn-lt"/>
        <a:ea typeface="+mn-ea"/>
        <a:cs typeface="+mn-cs"/>
      </a:defRPr>
    </a:lvl8pPr>
    <a:lvl9pPr marL="3657413"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7" rtl="0" eaLnBrk="1" fontAlgn="auto" latinLnBrk="0" hangingPunct="1">
              <a:lnSpc>
                <a:spcPct val="100000"/>
              </a:lnSpc>
              <a:spcBef>
                <a:spcPts val="0"/>
              </a:spcBef>
              <a:spcAft>
                <a:spcPts val="0"/>
              </a:spcAft>
              <a:buClrTx/>
              <a:buSzTx/>
              <a:buFontTx/>
              <a:buNone/>
              <a:tabLst/>
              <a:defRPr/>
            </a:pPr>
            <a:endParaRPr lang="en-US" b="1" dirty="0"/>
          </a:p>
          <a:p>
            <a:endParaRPr lang="en-US"/>
          </a:p>
        </p:txBody>
      </p:sp>
      <p:sp>
        <p:nvSpPr>
          <p:cNvPr id="4" name="Slide Number Placeholder 3"/>
          <p:cNvSpPr>
            <a:spLocks noGrp="1"/>
          </p:cNvSpPr>
          <p:nvPr>
            <p:ph type="sldNum" sz="quarter" idx="10"/>
          </p:nvPr>
        </p:nvSpPr>
        <p:spPr/>
        <p:txBody>
          <a:bodyPr/>
          <a:lstStyle/>
          <a:p>
            <a:fld id="{320C48CA-B5A9-8D4A-AAC6-31F8E8CA6A7A}" type="slidenum">
              <a:rPr>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62027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CA" dirty="0" smtClean="0">
              <a:latin typeface="Calibri"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33265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281196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sz="2000" b="1">
              <a:latin typeface="Calibri" charset="0"/>
              <a:ea typeface="ＭＳ Ｐゴシック" charset="0"/>
              <a:cs typeface="ＭＳ Ｐゴシック"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591F5E-5E9A-EA4F-BFC3-CC51FA004AB5}" type="slidenum">
              <a:rPr lang="en-US" sz="1200">
                <a:solidFill>
                  <a:prstClr val="black"/>
                </a:solidFill>
              </a:rPr>
              <a:pPr eaLnBrk="1" hangingPunct="1"/>
              <a:t>13</a:t>
            </a:fld>
            <a:endParaRPr lang="en-US" sz="120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noRot="1" noChangeAspect="1"/>
          </p:cNvSpPr>
          <p:nvPr>
            <p:ph type="sldImg"/>
          </p:nvPr>
        </p:nvSpPr>
        <p:spPr>
          <a:prstGeom prst="rect">
            <a:avLst/>
          </a:prstGeom>
        </p:spPr>
        <p:txBody>
          <a:bodyPr/>
          <a:lstStyle/>
          <a:p>
            <a:endParaRPr/>
          </a:p>
        </p:txBody>
      </p:sp>
      <p:sp>
        <p:nvSpPr>
          <p:cNvPr id="493" name="Shape 493"/>
          <p:cNvSpPr>
            <a:spLocks noGrp="1"/>
          </p:cNvSpPr>
          <p:nvPr>
            <p:ph type="body" sz="quarter" idx="1"/>
          </p:nvPr>
        </p:nvSpPr>
        <p:spPr>
          <a:prstGeom prst="rect">
            <a:avLst/>
          </a:prstGeom>
        </p:spPr>
        <p:txBody>
          <a:bodyPr/>
          <a:lstStyle/>
          <a:p>
            <a:pPr>
              <a:defRPr>
                <a:solidFill>
                  <a:srgbClr val="000000"/>
                </a:solidFill>
              </a:defRPr>
            </a:pPr>
            <a:endParaRPr sz="2000" b="1">
              <a:latin typeface="Calibri"/>
              <a:cs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lvl1pPr>
              <a:defRPr>
                <a:solidFill>
                  <a:srgbClr val="000000"/>
                </a:solidFill>
              </a:defRPr>
            </a:lvl1pPr>
          </a:lstStyle>
          <a:p>
            <a:endParaRPr sz="2000" b="1" i="0">
              <a:latin typeface="Calibri"/>
              <a:cs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endParaRPr/>
          </a:p>
        </p:txBody>
      </p:sp>
      <p:sp>
        <p:nvSpPr>
          <p:cNvPr id="508" name="Shape 508"/>
          <p:cNvSpPr>
            <a:spLocks noGrp="1"/>
          </p:cNvSpPr>
          <p:nvPr>
            <p:ph type="body" sz="quarter" idx="1"/>
          </p:nvPr>
        </p:nvSpPr>
        <p:spPr>
          <a:prstGeom prst="rect">
            <a:avLst/>
          </a:prstGeom>
        </p:spPr>
        <p:txBody>
          <a:bodyPr/>
          <a:lstStyle>
            <a:lvl1pPr>
              <a:defRPr>
                <a:solidFill>
                  <a:srgbClr val="000000"/>
                </a:solidFill>
              </a:defRPr>
            </a:lvl1pPr>
          </a:lstStyle>
          <a:p>
            <a:endParaRPr sz="2000" b="1" i="0">
              <a:latin typeface="Calibri"/>
              <a:cs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i="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73884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b="1" dirty="0"/>
              <a:t>https://</a:t>
            </a:r>
            <a:r>
              <a:rPr lang="en-US" b="1" dirty="0" err="1"/>
              <a:t>www.youtube.com</a:t>
            </a:r>
            <a:r>
              <a:rPr lang="en-US" b="1" dirty="0"/>
              <a:t>/</a:t>
            </a:r>
            <a:r>
              <a:rPr lang="en-US" b="1" dirty="0" err="1"/>
              <a:t>watch?v</a:t>
            </a:r>
            <a:r>
              <a:rPr lang="en-US" b="1" dirty="0"/>
              <a:t>=LCRNI04tnN8</a:t>
            </a:r>
          </a:p>
          <a:p>
            <a:endParaRPr lang="en-US"/>
          </a:p>
        </p:txBody>
      </p:sp>
      <p:sp>
        <p:nvSpPr>
          <p:cNvPr id="4" name="Header Placeholder 3"/>
          <p:cNvSpPr>
            <a:spLocks noGrp="1"/>
          </p:cNvSpPr>
          <p:nvPr>
            <p:ph type="hdr" sz="quarter" idx="10"/>
          </p:nvPr>
        </p:nvSpPr>
        <p:spPr/>
        <p:txBody>
          <a:bodyPr/>
          <a:lstStyle/>
          <a:p>
            <a:r>
              <a:rPr lang="sv-SE" smtClean="0">
                <a:solidFill>
                  <a:prstClr val="black"/>
                </a:solidFill>
              </a:rPr>
              <a:t>ECON 1900 Fall 2015</a:t>
            </a:r>
            <a:endParaRPr lang="en-US">
              <a:solidFill>
                <a:prstClr val="black"/>
              </a:solidFill>
            </a:endParaRPr>
          </a:p>
        </p:txBody>
      </p:sp>
      <p:sp>
        <p:nvSpPr>
          <p:cNvPr id="5" name="Slide Number Placeholder 4"/>
          <p:cNvSpPr>
            <a:spLocks noGrp="1"/>
          </p:cNvSpPr>
          <p:nvPr>
            <p:ph type="sldNum" sz="quarter" idx="11"/>
          </p:nvPr>
        </p:nvSpPr>
        <p:spPr/>
        <p:txBody>
          <a:bodyPr/>
          <a:lstStyle/>
          <a:p>
            <a:fld id="{53260DAE-88BD-FC4B-94B4-D106BB86EBC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812641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272658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380779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sv-SE" smtClean="0">
                <a:solidFill>
                  <a:prstClr val="black"/>
                </a:solidFill>
              </a:rPr>
              <a:t>ECON 1900 Fall 2015</a:t>
            </a:r>
            <a:endParaRPr lang="en-US">
              <a:solidFill>
                <a:prstClr val="black"/>
              </a:solidFill>
            </a:endParaRPr>
          </a:p>
        </p:txBody>
      </p:sp>
      <p:sp>
        <p:nvSpPr>
          <p:cNvPr id="5" name="Slide Number Placeholder 4"/>
          <p:cNvSpPr>
            <a:spLocks noGrp="1"/>
          </p:cNvSpPr>
          <p:nvPr>
            <p:ph type="sldNum" sz="quarter" idx="11"/>
          </p:nvPr>
        </p:nvSpPr>
        <p:spPr/>
        <p:txBody>
          <a:bodyPr/>
          <a:lstStyle/>
          <a:p>
            <a:fld id="{53260DAE-88BD-FC4B-94B4-D106BB86EBC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666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i="0" dirty="0">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1484184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i="0" dirty="0">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165929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i="0" dirty="0">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72977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D76EA4A-760E-4543-8EDC-F4482B976AA1}"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532108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a:p>
          <a:p>
            <a:endParaRPr lang="en-US" sz="2000" b="1" i="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73884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3997666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2169367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a:t>http://www.statcan.gc.ca/eng/start</a:t>
            </a:r>
          </a:p>
          <a:p>
            <a:endParaRPr lang="en-US"/>
          </a:p>
        </p:txBody>
      </p:sp>
      <p:sp>
        <p:nvSpPr>
          <p:cNvPr id="4" name="Header Placeholder 3"/>
          <p:cNvSpPr>
            <a:spLocks noGrp="1"/>
          </p:cNvSpPr>
          <p:nvPr>
            <p:ph type="hdr" sz="quarter" idx="10"/>
          </p:nvPr>
        </p:nvSpPr>
        <p:spPr/>
        <p:txBody>
          <a:bodyPr/>
          <a:lstStyle/>
          <a:p>
            <a:r>
              <a:rPr lang="sv-SE" smtClean="0"/>
              <a:t>ECON 1900 Fall 2015</a:t>
            </a:r>
            <a:endParaRPr lang="en-US"/>
          </a:p>
        </p:txBody>
      </p:sp>
      <p:sp>
        <p:nvSpPr>
          <p:cNvPr id="5" name="Slide Number Placeholder 4"/>
          <p:cNvSpPr>
            <a:spLocks noGrp="1"/>
          </p:cNvSpPr>
          <p:nvPr>
            <p:ph type="sldNum" sz="quarter" idx="11"/>
          </p:nvPr>
        </p:nvSpPr>
        <p:spPr/>
        <p:txBody>
          <a:bodyPr/>
          <a:lstStyle/>
          <a:p>
            <a:fld id="{53260DAE-88BD-FC4B-94B4-D106BB86EBC7}" type="slidenum">
              <a:rPr lang="en-US" smtClean="0"/>
              <a:pPr/>
              <a:t>28</a:t>
            </a:fld>
            <a:endParaRPr lang="en-US"/>
          </a:p>
        </p:txBody>
      </p:sp>
    </p:spTree>
    <p:extLst>
      <p:ext uri="{BB962C8B-B14F-4D97-AF65-F5344CB8AC3E}">
        <p14:creationId xmlns:p14="http://schemas.microsoft.com/office/powerpoint/2010/main" val="2208189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29</a:t>
            </a:fld>
            <a:endParaRPr lang="en-US">
              <a:solidFill>
                <a:prstClr val="black"/>
              </a:solidFill>
            </a:endParaRPr>
          </a:p>
        </p:txBody>
      </p:sp>
    </p:spTree>
    <p:extLst>
      <p:ext uri="{BB962C8B-B14F-4D97-AF65-F5344CB8AC3E}">
        <p14:creationId xmlns:p14="http://schemas.microsoft.com/office/powerpoint/2010/main" val="65530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243523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1959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834903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i="0">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463650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2577721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3961348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CA" sz="2000" b="1" i="0" dirty="0">
              <a:latin typeface="Calibri"/>
              <a:ea typeface="ＭＳ Ｐゴシック" charset="0"/>
              <a:cs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sz="1600" b="1" dirty="0">
              <a:latin typeface="Calibri" charset="0"/>
              <a:ea typeface="ＭＳ Ｐゴシック" charset="0"/>
              <a:cs typeface="ＭＳ Ｐゴシック" charset="0"/>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B32A8A-24D0-7642-9C68-9792F6D26C6B}" type="slidenum">
              <a:rPr lang="en-US" sz="1200">
                <a:solidFill>
                  <a:prstClr val="black"/>
                </a:solidFill>
              </a:rPr>
              <a:pPr eaLnBrk="1" hangingPunct="1"/>
              <a:t>36</a:t>
            </a:fld>
            <a:endParaRPr lang="en-US" sz="120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pPr>
              <a:defRPr>
                <a:solidFill>
                  <a:srgbClr val="000000"/>
                </a:solidFill>
              </a:defRPr>
            </a:pPr>
            <a:r>
              <a:t>range and accuracy”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lvl1pPr>
              <a:defRPr>
                <a:solidFill>
                  <a:srgbClr val="000000"/>
                </a:solidFill>
              </a:defRPr>
            </a:lvl1pPr>
          </a:lstStyle>
          <a:p>
            <a:r>
              <a:rPr sz="1600" b="1"/>
              <a:t>“Professor Planck could easily master the whole corpus of mathematical economics in a few days. He did not mean that! But the amalgam of logic and intuition and the wide knowledge of facts, most of which are not precise, which is required for economic interpretation in its highest form is, quite truly, overwhelmingly difficult for those whose gift mainly consists in the power to imagine and pursue to their furthest points the implications and prior conditions of comparatively simple facts which are known with a high degree of precision.”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xfrm>
            <a:off x="1143000" y="685800"/>
            <a:ext cx="4572000" cy="3429000"/>
          </a:xfrm>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endParaRPr/>
          </a:p>
          <a:p>
            <a:endParaRP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532306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1143000" y="685800"/>
            <a:ext cx="4572000" cy="3429000"/>
          </a:xfrm>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endParaRPr sz="2000" b="1" i="0">
              <a:latin typeface="Calibri"/>
              <a:cs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316425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baseline="0">
              <a:latin typeface="Calibri"/>
              <a:cs typeface="Calibri"/>
            </a:endParaRPr>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299430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4FE9369-1820-BA40-AABB-0DD884124FB7}"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2994309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6A6570-E3FE-CC4B-AEF4-936F2A2C5FD8}" type="slidenum">
              <a:rPr lang="en-US" sz="1200">
                <a:solidFill>
                  <a:prstClr val="black"/>
                </a:solidFill>
              </a:rPr>
              <a:pPr eaLnBrk="1" hangingPunct="1"/>
              <a:t>9</a:t>
            </a:fld>
            <a:endParaRPr 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B32A8A-24D0-7642-9C68-9792F6D26C6B}" type="slidenum">
              <a:rPr lang="en-US" sz="1200">
                <a:solidFill>
                  <a:prstClr val="black"/>
                </a:solidFill>
              </a:rPr>
              <a:pPr eaLnBrk="1" hangingPunct="1"/>
              <a:t>10</a:t>
            </a:fld>
            <a:endParaRPr 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3175"/>
            <a:ext cx="9144000" cy="1470025"/>
          </a:xfrm>
        </p:spPr>
        <p:txBody>
          <a:bodyPr/>
          <a:lstStyle/>
          <a:p>
            <a:r>
              <a:rPr lang="en-CA" dirty="0" smtClean="0"/>
              <a:t>CLICK TO EDIT MASTER TITLE STYLE</a:t>
            </a:r>
            <a:endParaRPr lang="en-US" dirty="0"/>
          </a:p>
        </p:txBody>
      </p:sp>
      <p:sp>
        <p:nvSpPr>
          <p:cNvPr id="4" name="Text Placeholder 3"/>
          <p:cNvSpPr>
            <a:spLocks noGrp="1"/>
          </p:cNvSpPr>
          <p:nvPr>
            <p:ph type="body" sz="quarter" idx="10"/>
          </p:nvPr>
        </p:nvSpPr>
        <p:spPr>
          <a:xfrm>
            <a:off x="1100139" y="3841750"/>
            <a:ext cx="6953250" cy="1925638"/>
          </a:xfrm>
        </p:spPr>
        <p:txBody>
          <a:bodyPr/>
          <a:lstStyle>
            <a:lvl1pPr marL="0" indent="0" algn="ctr">
              <a:buNone/>
              <a:defRPr sz="2400">
                <a:solidFill>
                  <a:srgbClr val="595959"/>
                </a:solidFill>
              </a:defRPr>
            </a:lvl1pPr>
            <a:lvl2pPr marL="457177" indent="0" algn="ctr">
              <a:buNone/>
              <a:defRPr sz="2400">
                <a:solidFill>
                  <a:srgbClr val="595959"/>
                </a:solidFill>
              </a:defRPr>
            </a:lvl2pPr>
            <a:lvl3pPr marL="914353" indent="0" algn="ctr">
              <a:buNone/>
              <a:defRPr sz="2400">
                <a:solidFill>
                  <a:srgbClr val="595959"/>
                </a:solidFill>
              </a:defRPr>
            </a:lvl3pPr>
            <a:lvl4pPr marL="1371530" indent="0" algn="ctr">
              <a:buNone/>
              <a:defRPr sz="2400">
                <a:solidFill>
                  <a:srgbClr val="595959"/>
                </a:solidFill>
              </a:defRPr>
            </a:lvl4pPr>
            <a:lvl5pPr marL="1828706" indent="0" algn="ctr">
              <a:buNone/>
              <a:defRPr sz="2400">
                <a:solidFill>
                  <a:srgbClr val="595959"/>
                </a:solidFill>
              </a:defRPr>
            </a:lvl5pPr>
          </a:lstStyle>
          <a:p>
            <a:pPr lvl="0"/>
            <a:r>
              <a:rPr lang="en-CA" dirty="0" smtClean="0"/>
              <a:t>Click to edit Master text styles</a:t>
            </a:r>
          </a:p>
        </p:txBody>
      </p:sp>
    </p:spTree>
    <p:extLst>
      <p:ext uri="{BB962C8B-B14F-4D97-AF65-F5344CB8AC3E}">
        <p14:creationId xmlns:p14="http://schemas.microsoft.com/office/powerpoint/2010/main" val="318481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75" y="1151934"/>
            <a:ext cx="7358063" cy="2321719"/>
          </a:xfrm>
          <a:prstGeom prst="rect">
            <a:avLst/>
          </a:prstGeom>
        </p:spPr>
        <p:txBody>
          <a:bodyPr anchor="b"/>
          <a:lstStyle>
            <a:lvl1pPr>
              <a:defRPr>
                <a:latin typeface="Gill Sans Light"/>
                <a:ea typeface="Gill Sans Light"/>
                <a:cs typeface="Gill Sans Light"/>
                <a:sym typeface="Gill Sans Light"/>
              </a:defRPr>
            </a:lvl1pPr>
          </a:lstStyle>
          <a:p>
            <a:r>
              <a:t>Title Text</a:t>
            </a:r>
          </a:p>
        </p:txBody>
      </p:sp>
      <p:sp>
        <p:nvSpPr>
          <p:cNvPr id="12" name="Shape 12"/>
          <p:cNvSpPr>
            <a:spLocks noGrp="1"/>
          </p:cNvSpPr>
          <p:nvPr>
            <p:ph type="body" sz="quarter" idx="1"/>
          </p:nvPr>
        </p:nvSpPr>
        <p:spPr>
          <a:xfrm>
            <a:off x="892975" y="3536159"/>
            <a:ext cx="7358063" cy="794743"/>
          </a:xfrm>
          <a:prstGeom prst="rect">
            <a:avLst/>
          </a:prstGeom>
        </p:spPr>
        <p:txBody>
          <a:bodyPr anchor="t"/>
          <a:lstStyle>
            <a:lvl1pPr marL="0" indent="0" algn="ctr">
              <a:spcBef>
                <a:spcPts val="0"/>
              </a:spcBef>
              <a:buSzTx/>
              <a:buNone/>
              <a:defRPr sz="2200"/>
            </a:lvl1pPr>
            <a:lvl2pPr marL="0" indent="160712" algn="ctr">
              <a:spcBef>
                <a:spcPts val="0"/>
              </a:spcBef>
              <a:buSzTx/>
              <a:buNone/>
              <a:defRPr sz="2200"/>
            </a:lvl2pPr>
            <a:lvl3pPr marL="0" indent="321424" algn="ctr">
              <a:spcBef>
                <a:spcPts val="0"/>
              </a:spcBef>
              <a:buSzTx/>
              <a:buNone/>
              <a:defRPr sz="2200"/>
            </a:lvl3pPr>
            <a:lvl4pPr marL="0" indent="482136" algn="ctr">
              <a:spcBef>
                <a:spcPts val="0"/>
              </a:spcBef>
              <a:buSzTx/>
              <a:buNone/>
              <a:defRPr sz="2200"/>
            </a:lvl4pPr>
            <a:lvl5pPr marL="0" indent="642849"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5" y="2268143"/>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9" y="446486"/>
            <a:ext cx="3750469" cy="5786439"/>
          </a:xfrm>
          <a:prstGeom prst="rect">
            <a:avLst/>
          </a:prstGeom>
        </p:spPr>
        <p:txBody>
          <a:bodyPr lIns="64284" tIns="32142" rIns="64284" bIns="32142" anchor="t">
            <a:noAutofit/>
          </a:bodyPr>
          <a:lstStyle/>
          <a:p>
            <a:endParaRPr/>
          </a:p>
        </p:txBody>
      </p:sp>
      <p:sp>
        <p:nvSpPr>
          <p:cNvPr id="39" name="Shape 39"/>
          <p:cNvSpPr>
            <a:spLocks noGrp="1"/>
          </p:cNvSpPr>
          <p:nvPr>
            <p:ph type="title"/>
          </p:nvPr>
        </p:nvSpPr>
        <p:spPr>
          <a:xfrm>
            <a:off x="669731" y="446485"/>
            <a:ext cx="3750469" cy="2803923"/>
          </a:xfrm>
          <a:prstGeom prst="rect">
            <a:avLst/>
          </a:prstGeom>
        </p:spPr>
        <p:txBody>
          <a:bodyPr anchor="b"/>
          <a:lstStyle>
            <a:lvl1pPr>
              <a:defRPr sz="4200"/>
            </a:lvl1pPr>
          </a:lstStyle>
          <a:p>
            <a:r>
              <a:t>Title Text</a:t>
            </a:r>
          </a:p>
        </p:txBody>
      </p:sp>
      <p:sp>
        <p:nvSpPr>
          <p:cNvPr id="40" name="Shape 40"/>
          <p:cNvSpPr>
            <a:spLocks noGrp="1"/>
          </p:cNvSpPr>
          <p:nvPr>
            <p:ph type="body" sz="quarter" idx="1"/>
          </p:nvPr>
        </p:nvSpPr>
        <p:spPr>
          <a:xfrm>
            <a:off x="669731" y="3348638"/>
            <a:ext cx="3750469" cy="2884289"/>
          </a:xfrm>
          <a:prstGeom prst="rect">
            <a:avLst/>
          </a:prstGeom>
        </p:spPr>
        <p:txBody>
          <a:bodyPr anchor="t"/>
          <a:lstStyle>
            <a:lvl1pPr marL="0" indent="0" algn="ctr">
              <a:spcBef>
                <a:spcPts val="0"/>
              </a:spcBef>
              <a:buSzTx/>
              <a:buNone/>
              <a:defRPr sz="2200"/>
            </a:lvl1pPr>
            <a:lvl2pPr marL="0" indent="160712" algn="ctr">
              <a:spcBef>
                <a:spcPts val="0"/>
              </a:spcBef>
              <a:buSzTx/>
              <a:buNone/>
              <a:defRPr sz="2200"/>
            </a:lvl2pPr>
            <a:lvl3pPr marL="0" indent="321424" algn="ctr">
              <a:spcBef>
                <a:spcPts val="0"/>
              </a:spcBef>
              <a:buSzTx/>
              <a:buNone/>
              <a:defRPr sz="2200"/>
            </a:lvl3pPr>
            <a:lvl4pPr marL="0" indent="482136" algn="ctr">
              <a:spcBef>
                <a:spcPts val="0"/>
              </a:spcBef>
              <a:buSzTx/>
              <a:buNone/>
              <a:defRPr sz="2200"/>
            </a:lvl4pPr>
            <a:lvl5pPr marL="0" indent="642849"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9" y="1830590"/>
            <a:ext cx="3750469" cy="4420195"/>
          </a:xfrm>
          <a:prstGeom prst="rect">
            <a:avLst/>
          </a:prstGeom>
        </p:spPr>
        <p:txBody>
          <a:bodyPr lIns="64284" tIns="32142" rIns="64284" bIns="32142"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31" y="1830590"/>
            <a:ext cx="3750469" cy="4420195"/>
          </a:xfrm>
          <a:prstGeom prst="rect">
            <a:avLst/>
          </a:prstGeom>
        </p:spPr>
        <p:txBody>
          <a:bodyPr/>
          <a:lstStyle>
            <a:lvl1pPr marL="241068" indent="-241068">
              <a:spcBef>
                <a:spcPts val="2250"/>
              </a:spcBef>
              <a:defRPr sz="2000"/>
            </a:lvl1pPr>
            <a:lvl2pPr marL="482136" indent="-241068">
              <a:spcBef>
                <a:spcPts val="2250"/>
              </a:spcBef>
              <a:defRPr sz="2000"/>
            </a:lvl2pPr>
            <a:lvl3pPr marL="723205" indent="-241068">
              <a:spcBef>
                <a:spcPts val="2250"/>
              </a:spcBef>
              <a:defRPr sz="2000"/>
            </a:lvl3pPr>
            <a:lvl4pPr marL="964274" indent="-241068">
              <a:spcBef>
                <a:spcPts val="2250"/>
              </a:spcBef>
              <a:defRPr sz="2000"/>
            </a:lvl4pPr>
            <a:lvl5pPr marL="1205341" indent="-241068">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31" y="892973"/>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9" y="3580808"/>
            <a:ext cx="3750469" cy="2652117"/>
          </a:xfrm>
          <a:prstGeom prst="rect">
            <a:avLst/>
          </a:prstGeom>
        </p:spPr>
        <p:txBody>
          <a:bodyPr lIns="64284" tIns="32142" rIns="64284" bIns="32142" anchor="t">
            <a:noAutofit/>
          </a:bodyPr>
          <a:lstStyle/>
          <a:p>
            <a:endParaRPr/>
          </a:p>
        </p:txBody>
      </p:sp>
      <p:sp>
        <p:nvSpPr>
          <p:cNvPr id="84" name="Shape 84"/>
          <p:cNvSpPr>
            <a:spLocks noGrp="1"/>
          </p:cNvSpPr>
          <p:nvPr>
            <p:ph type="pic" sz="quarter" idx="14"/>
          </p:nvPr>
        </p:nvSpPr>
        <p:spPr>
          <a:xfrm>
            <a:off x="4728182" y="625080"/>
            <a:ext cx="3750469" cy="2652117"/>
          </a:xfrm>
          <a:prstGeom prst="rect">
            <a:avLst/>
          </a:prstGeom>
        </p:spPr>
        <p:txBody>
          <a:bodyPr lIns="64284" tIns="32142" rIns="64284" bIns="32142" anchor="t">
            <a:noAutofit/>
          </a:bodyPr>
          <a:lstStyle/>
          <a:p>
            <a:endParaRPr/>
          </a:p>
        </p:txBody>
      </p:sp>
      <p:sp>
        <p:nvSpPr>
          <p:cNvPr id="85" name="Shape 85"/>
          <p:cNvSpPr>
            <a:spLocks noGrp="1"/>
          </p:cNvSpPr>
          <p:nvPr>
            <p:ph type="pic" sz="half" idx="15"/>
          </p:nvPr>
        </p:nvSpPr>
        <p:spPr>
          <a:xfrm>
            <a:off x="669731" y="625079"/>
            <a:ext cx="3750469" cy="5607844"/>
          </a:xfrm>
          <a:prstGeom prst="rect">
            <a:avLst/>
          </a:prstGeom>
        </p:spPr>
        <p:txBody>
          <a:bodyPr lIns="64284" tIns="32142" rIns="64284" bIns="32142"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75" y="4473773"/>
            <a:ext cx="7358063" cy="333738"/>
          </a:xfrm>
          <a:prstGeom prst="rect">
            <a:avLst/>
          </a:prstGeom>
        </p:spPr>
        <p:txBody>
          <a:bodyPr anchor="t">
            <a:spAutoFit/>
          </a:bodyPr>
          <a:lstStyle>
            <a:lvl1pPr marL="0" indent="0" algn="ctr">
              <a:spcBef>
                <a:spcPts val="0"/>
              </a:spcBef>
              <a:buSzTx/>
              <a:buNone/>
              <a:defRPr sz="1700"/>
            </a:lvl1pPr>
          </a:lstStyle>
          <a:p>
            <a:r>
              <a:t>–Johnny Appleseed</a:t>
            </a:r>
          </a:p>
        </p:txBody>
      </p:sp>
      <p:sp>
        <p:nvSpPr>
          <p:cNvPr id="94" name="Shape 94"/>
          <p:cNvSpPr>
            <a:spLocks noGrp="1"/>
          </p:cNvSpPr>
          <p:nvPr>
            <p:ph type="body" sz="quarter" idx="14"/>
          </p:nvPr>
        </p:nvSpPr>
        <p:spPr>
          <a:xfrm>
            <a:off x="892975" y="2997664"/>
            <a:ext cx="7358063" cy="487626"/>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6858000"/>
          </a:xfrm>
          <a:prstGeom prst="rect">
            <a:avLst/>
          </a:prstGeom>
        </p:spPr>
        <p:txBody>
          <a:bodyPr lIns="64284" tIns="32142" rIns="64284" bIns="32142"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7639050" cy="4940805"/>
          </a:xfrm>
        </p:spPr>
        <p:txBody>
          <a:bodyPr/>
          <a:lstStyle>
            <a:lvl2pPr>
              <a:lnSpc>
                <a:spcPct val="114000"/>
              </a:lnSpc>
              <a:defRPr/>
            </a:lvl2pPr>
          </a:lstStyle>
          <a:p>
            <a:pPr lvl="0"/>
            <a:r>
              <a:rPr lang="en-CA" dirty="0" smtClean="0"/>
              <a:t>Click to edit Master text styles</a:t>
            </a:r>
          </a:p>
          <a:p>
            <a:pPr lvl="1"/>
            <a:r>
              <a:rPr lang="en-CA" dirty="0" smtClean="0"/>
              <a:t>Second level</a:t>
            </a:r>
          </a:p>
        </p:txBody>
      </p:sp>
      <p:sp>
        <p:nvSpPr>
          <p:cNvPr id="4" name="Title Placeholder 1"/>
          <p:cNvSpPr>
            <a:spLocks noGrp="1"/>
          </p:cNvSpPr>
          <p:nvPr>
            <p:ph type="title"/>
          </p:nvPr>
        </p:nvSpPr>
        <p:spPr bwMode="auto">
          <a:xfrm>
            <a:off x="457200" y="0"/>
            <a:ext cx="8229600" cy="1143000"/>
          </a:xfrm>
          <a:prstGeom prst="rect">
            <a:avLst/>
          </a:prstGeom>
          <a:noFill/>
          <a:ln w="9525">
            <a:noFill/>
            <a:miter lim="800000"/>
            <a:headEnd/>
            <a:tailEnd/>
          </a:ln>
        </p:spPr>
        <p:txBody>
          <a:bodyPr/>
          <a:lstStyle/>
          <a:p>
            <a:pPr lvl="0"/>
            <a:r>
              <a:rPr lang="en-CA" smtClean="0"/>
              <a:t>Click to edit Master title style</a:t>
            </a:r>
            <a:endParaRPr lang="en-US" dirty="0"/>
          </a:p>
        </p:txBody>
      </p:sp>
    </p:spTree>
    <p:extLst>
      <p:ext uri="{BB962C8B-B14F-4D97-AF65-F5344CB8AC3E}">
        <p14:creationId xmlns:p14="http://schemas.microsoft.com/office/powerpoint/2010/main" val="4237226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1151930"/>
            <a:ext cx="7358063" cy="2321719"/>
          </a:xfrm>
          <a:prstGeom prst="rect">
            <a:avLst/>
          </a:prstGeom>
        </p:spPr>
        <p:txBody>
          <a:bodyPr anchor="b"/>
          <a:lstStyle>
            <a:lvl1pPr>
              <a:defRPr>
                <a:latin typeface="Gill Sans Light"/>
                <a:ea typeface="Gill Sans Light"/>
                <a:cs typeface="Gill Sans Light"/>
                <a:sym typeface="Gill Sans Light"/>
              </a:defRPr>
            </a:lvl1pPr>
          </a:lstStyle>
          <a:p>
            <a:r>
              <a:t>Title Text</a:t>
            </a:r>
          </a:p>
        </p:txBody>
      </p:sp>
      <p:sp>
        <p:nvSpPr>
          <p:cNvPr id="12" name="Shape 12"/>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29606" y="446485"/>
            <a:ext cx="6875859" cy="4161234"/>
          </a:xfrm>
          <a:prstGeom prst="rect">
            <a:avLst/>
          </a:prstGeom>
        </p:spPr>
        <p:txBody>
          <a:bodyPr lIns="64291" tIns="32145" rIns="64291" bIns="32145" anchor="t">
            <a:noAutofit/>
          </a:bodyPr>
          <a:lstStyle/>
          <a:p>
            <a:endParaRPr/>
          </a:p>
        </p:txBody>
      </p:sp>
      <p:sp>
        <p:nvSpPr>
          <p:cNvPr id="21" name="Shape 21"/>
          <p:cNvSpPr>
            <a:spLocks noGrp="1"/>
          </p:cNvSpPr>
          <p:nvPr>
            <p:ph type="title"/>
          </p:nvPr>
        </p:nvSpPr>
        <p:spPr>
          <a:xfrm>
            <a:off x="892969" y="4723805"/>
            <a:ext cx="7358063" cy="1000125"/>
          </a:xfrm>
          <a:prstGeom prst="rect">
            <a:avLst/>
          </a:prstGeom>
        </p:spPr>
        <p:txBody>
          <a:bodyPr anchor="b"/>
          <a:lstStyle/>
          <a:p>
            <a:r>
              <a:t>Title Text</a:t>
            </a:r>
          </a:p>
        </p:txBody>
      </p:sp>
      <p:sp>
        <p:nvSpPr>
          <p:cNvPr id="22" name="Shape 22"/>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20274" y="6500812"/>
            <a:ext cx="294523" cy="272186"/>
          </a:xfrm>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5" y="446484"/>
            <a:ext cx="3750469" cy="5786438"/>
          </a:xfrm>
          <a:prstGeom prst="rect">
            <a:avLst/>
          </a:prstGeom>
        </p:spPr>
        <p:txBody>
          <a:bodyPr lIns="64291" tIns="32145" rIns="64291" bIns="32145" anchor="t">
            <a:noAutofit/>
          </a:bodyPr>
          <a:lstStyle/>
          <a:p>
            <a:endParaRPr/>
          </a:p>
        </p:txBody>
      </p:sp>
      <p:sp>
        <p:nvSpPr>
          <p:cNvPr id="39" name="Shape 39"/>
          <p:cNvSpPr>
            <a:spLocks noGrp="1"/>
          </p:cNvSpPr>
          <p:nvPr>
            <p:ph type="title"/>
          </p:nvPr>
        </p:nvSpPr>
        <p:spPr>
          <a:xfrm>
            <a:off x="669726" y="446484"/>
            <a:ext cx="3750469" cy="2803922"/>
          </a:xfrm>
          <a:prstGeom prst="rect">
            <a:avLst/>
          </a:prstGeom>
        </p:spPr>
        <p:txBody>
          <a:bodyPr anchor="b"/>
          <a:lstStyle>
            <a:lvl1pPr>
              <a:defRPr sz="4200"/>
            </a:lvl1pPr>
          </a:lstStyle>
          <a:p>
            <a:r>
              <a:t>Title Text</a:t>
            </a:r>
          </a:p>
        </p:txBody>
      </p:sp>
      <p:sp>
        <p:nvSpPr>
          <p:cNvPr id="40" name="Shape 40"/>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830586"/>
            <a:ext cx="3750469" cy="4420195"/>
          </a:xfrm>
          <a:prstGeom prst="rect">
            <a:avLst/>
          </a:prstGeom>
        </p:spPr>
        <p:txBody>
          <a:bodyPr lIns="64291" tIns="32145" rIns="64291" bIns="32145"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723279" indent="-241093">
              <a:spcBef>
                <a:spcPts val="2250"/>
              </a:spcBef>
              <a:defRPr sz="2000"/>
            </a:lvl3pPr>
            <a:lvl4pPr marL="964372" indent="-241093">
              <a:spcBef>
                <a:spcPts val="2250"/>
              </a:spcBef>
              <a:defRPr sz="2000"/>
            </a:lvl4pPr>
            <a:lvl5pPr marL="1205465" indent="-241093">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5" y="3580805"/>
            <a:ext cx="3750469" cy="2652117"/>
          </a:xfrm>
          <a:prstGeom prst="rect">
            <a:avLst/>
          </a:prstGeom>
        </p:spPr>
        <p:txBody>
          <a:bodyPr lIns="64291" tIns="32145" rIns="64291" bIns="32145" anchor="t">
            <a:noAutofit/>
          </a:bodyPr>
          <a:lstStyle/>
          <a:p>
            <a:endParaRPr/>
          </a:p>
        </p:txBody>
      </p:sp>
      <p:sp>
        <p:nvSpPr>
          <p:cNvPr id="84" name="Shape 84"/>
          <p:cNvSpPr>
            <a:spLocks noGrp="1"/>
          </p:cNvSpPr>
          <p:nvPr>
            <p:ph type="pic" sz="quarter" idx="14"/>
          </p:nvPr>
        </p:nvSpPr>
        <p:spPr>
          <a:xfrm>
            <a:off x="4728177" y="625078"/>
            <a:ext cx="3750469" cy="2652117"/>
          </a:xfrm>
          <a:prstGeom prst="rect">
            <a:avLst/>
          </a:prstGeom>
        </p:spPr>
        <p:txBody>
          <a:bodyPr lIns="64291" tIns="32145" rIns="64291" bIns="32145" anchor="t">
            <a:noAutofit/>
          </a:bodyPr>
          <a:lstStyle/>
          <a:p>
            <a:endParaRPr/>
          </a:p>
        </p:txBody>
      </p:sp>
      <p:sp>
        <p:nvSpPr>
          <p:cNvPr id="85" name="Shape 85"/>
          <p:cNvSpPr>
            <a:spLocks noGrp="1"/>
          </p:cNvSpPr>
          <p:nvPr>
            <p:ph type="pic" sz="half" idx="15"/>
          </p:nvPr>
        </p:nvSpPr>
        <p:spPr>
          <a:xfrm>
            <a:off x="669726" y="625078"/>
            <a:ext cx="3750469" cy="5607844"/>
          </a:xfrm>
          <a:prstGeom prst="rect">
            <a:avLst/>
          </a:prstGeom>
        </p:spPr>
        <p:txBody>
          <a:bodyPr lIns="64291" tIns="32145" rIns="64291" bIns="32145"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08"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
        <p:nvSpPr>
          <p:cNvPr id="5" name="Content Placeholder 4"/>
          <p:cNvSpPr>
            <a:spLocks noGrp="1"/>
          </p:cNvSpPr>
          <p:nvPr>
            <p:ph sz="quarter" idx="10"/>
          </p:nvPr>
        </p:nvSpPr>
        <p:spPr>
          <a:xfrm>
            <a:off x="457200" y="1222327"/>
            <a:ext cx="8229600" cy="511208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014809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69" y="4473774"/>
            <a:ext cx="7358063" cy="333742"/>
          </a:xfrm>
          <a:prstGeom prst="rect">
            <a:avLst/>
          </a:prstGeom>
        </p:spPr>
        <p:txBody>
          <a:bodyPr anchor="t">
            <a:spAutoFit/>
          </a:bodyPr>
          <a:lstStyle>
            <a:lvl1pPr marL="0" indent="0" algn="ctr">
              <a:spcBef>
                <a:spcPts val="0"/>
              </a:spcBef>
              <a:buSzTx/>
              <a:buNone/>
              <a:defRPr sz="1700"/>
            </a:lvl1pPr>
          </a:lstStyle>
          <a:p>
            <a:r>
              <a:t>–Johnny Appleseed</a:t>
            </a:r>
          </a:p>
        </p:txBody>
      </p:sp>
      <p:sp>
        <p:nvSpPr>
          <p:cNvPr id="94" name="Shape 94"/>
          <p:cNvSpPr>
            <a:spLocks noGrp="1"/>
          </p:cNvSpPr>
          <p:nvPr>
            <p:ph type="body" sz="quarter" idx="14"/>
          </p:nvPr>
        </p:nvSpPr>
        <p:spPr>
          <a:xfrm>
            <a:off x="892969" y="2997662"/>
            <a:ext cx="7358063" cy="487630"/>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6858000"/>
          </a:xfrm>
          <a:prstGeom prst="rect">
            <a:avLst/>
          </a:prstGeom>
        </p:spPr>
        <p:txBody>
          <a:bodyPr lIns="64291" tIns="32145" rIns="64291" bIns="32145"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74" y="1151933"/>
            <a:ext cx="7358063" cy="2321719"/>
          </a:xfrm>
          <a:prstGeom prst="rect">
            <a:avLst/>
          </a:prstGeom>
        </p:spPr>
        <p:txBody>
          <a:bodyPr anchor="b"/>
          <a:lstStyle>
            <a:lvl1pPr>
              <a:defRPr>
                <a:latin typeface="Gill Sans Light"/>
                <a:ea typeface="Gill Sans Light"/>
                <a:cs typeface="Gill Sans Light"/>
                <a:sym typeface="Gill Sans Light"/>
              </a:defRPr>
            </a:lvl1pPr>
          </a:lstStyle>
          <a:p>
            <a:r>
              <a:t>Title Text</a:t>
            </a:r>
          </a:p>
        </p:txBody>
      </p:sp>
      <p:sp>
        <p:nvSpPr>
          <p:cNvPr id="12" name="Shape 12"/>
          <p:cNvSpPr>
            <a:spLocks noGrp="1"/>
          </p:cNvSpPr>
          <p:nvPr>
            <p:ph type="body" sz="quarter" idx="1"/>
          </p:nvPr>
        </p:nvSpPr>
        <p:spPr>
          <a:xfrm>
            <a:off x="892974" y="3536158"/>
            <a:ext cx="7358063" cy="794743"/>
          </a:xfrm>
          <a:prstGeom prst="rect">
            <a:avLst/>
          </a:prstGeom>
        </p:spPr>
        <p:txBody>
          <a:bodyPr anchor="t"/>
          <a:lstStyle>
            <a:lvl1pPr marL="0" indent="0" algn="ctr">
              <a:spcBef>
                <a:spcPts val="0"/>
              </a:spcBef>
              <a:buSzTx/>
              <a:buNone/>
              <a:defRPr sz="2200"/>
            </a:lvl1pPr>
            <a:lvl2pPr marL="0" indent="160721" algn="ctr">
              <a:spcBef>
                <a:spcPts val="0"/>
              </a:spcBef>
              <a:buSzTx/>
              <a:buNone/>
              <a:defRPr sz="2200"/>
            </a:lvl2pPr>
            <a:lvl3pPr marL="0" indent="321440" algn="ctr">
              <a:spcBef>
                <a:spcPts val="0"/>
              </a:spcBef>
              <a:buSzTx/>
              <a:buNone/>
              <a:defRPr sz="2200"/>
            </a:lvl3pPr>
            <a:lvl4pPr marL="0" indent="482161" algn="ctr">
              <a:spcBef>
                <a:spcPts val="0"/>
              </a:spcBef>
              <a:buSzTx/>
              <a:buNone/>
              <a:defRPr sz="2200"/>
            </a:lvl4pPr>
            <a:lvl5pPr marL="0" indent="642882"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4" y="2268143"/>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9" y="446486"/>
            <a:ext cx="3750469" cy="5786439"/>
          </a:xfrm>
          <a:prstGeom prst="rect">
            <a:avLst/>
          </a:prstGeom>
        </p:spPr>
        <p:txBody>
          <a:bodyPr lIns="64288" tIns="32144" rIns="64288" bIns="32144" anchor="t">
            <a:noAutofit/>
          </a:bodyPr>
          <a:lstStyle/>
          <a:p>
            <a:endParaRPr/>
          </a:p>
        </p:txBody>
      </p:sp>
      <p:sp>
        <p:nvSpPr>
          <p:cNvPr id="39" name="Shape 39"/>
          <p:cNvSpPr>
            <a:spLocks noGrp="1"/>
          </p:cNvSpPr>
          <p:nvPr>
            <p:ph type="title"/>
          </p:nvPr>
        </p:nvSpPr>
        <p:spPr>
          <a:xfrm>
            <a:off x="669730" y="446485"/>
            <a:ext cx="3750469" cy="2803923"/>
          </a:xfrm>
          <a:prstGeom prst="rect">
            <a:avLst/>
          </a:prstGeom>
        </p:spPr>
        <p:txBody>
          <a:bodyPr anchor="b"/>
          <a:lstStyle>
            <a:lvl1pPr>
              <a:defRPr sz="4200"/>
            </a:lvl1pPr>
          </a:lstStyle>
          <a:p>
            <a:r>
              <a:t>Title Text</a:t>
            </a:r>
          </a:p>
        </p:txBody>
      </p:sp>
      <p:sp>
        <p:nvSpPr>
          <p:cNvPr id="40" name="Shape 40"/>
          <p:cNvSpPr>
            <a:spLocks noGrp="1"/>
          </p:cNvSpPr>
          <p:nvPr>
            <p:ph type="body" sz="quarter" idx="1"/>
          </p:nvPr>
        </p:nvSpPr>
        <p:spPr>
          <a:xfrm>
            <a:off x="669730" y="3348637"/>
            <a:ext cx="3750469" cy="2884289"/>
          </a:xfrm>
          <a:prstGeom prst="rect">
            <a:avLst/>
          </a:prstGeom>
        </p:spPr>
        <p:txBody>
          <a:bodyPr anchor="t"/>
          <a:lstStyle>
            <a:lvl1pPr marL="0" indent="0" algn="ctr">
              <a:spcBef>
                <a:spcPts val="0"/>
              </a:spcBef>
              <a:buSzTx/>
              <a:buNone/>
              <a:defRPr sz="2200"/>
            </a:lvl1pPr>
            <a:lvl2pPr marL="0" indent="160721" algn="ctr">
              <a:spcBef>
                <a:spcPts val="0"/>
              </a:spcBef>
              <a:buSzTx/>
              <a:buNone/>
              <a:defRPr sz="2200"/>
            </a:lvl2pPr>
            <a:lvl3pPr marL="0" indent="321440" algn="ctr">
              <a:spcBef>
                <a:spcPts val="0"/>
              </a:spcBef>
              <a:buSzTx/>
              <a:buNone/>
              <a:defRPr sz="2200"/>
            </a:lvl3pPr>
            <a:lvl4pPr marL="0" indent="482161" algn="ctr">
              <a:spcBef>
                <a:spcPts val="0"/>
              </a:spcBef>
              <a:buSzTx/>
              <a:buNone/>
              <a:defRPr sz="2200"/>
            </a:lvl4pPr>
            <a:lvl5pPr marL="0" indent="642882"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9" y="1830589"/>
            <a:ext cx="3750469" cy="4420195"/>
          </a:xfrm>
          <a:prstGeom prst="rect">
            <a:avLst/>
          </a:prstGeom>
        </p:spPr>
        <p:txBody>
          <a:bodyPr lIns="64288" tIns="32144" rIns="64288" bIns="32144"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30" y="1830589"/>
            <a:ext cx="3750469" cy="4420195"/>
          </a:xfrm>
          <a:prstGeom prst="rect">
            <a:avLst/>
          </a:prstGeom>
        </p:spPr>
        <p:txBody>
          <a:bodyPr/>
          <a:lstStyle>
            <a:lvl1pPr marL="241080" indent="-241080">
              <a:spcBef>
                <a:spcPts val="2250"/>
              </a:spcBef>
              <a:defRPr sz="2000"/>
            </a:lvl1pPr>
            <a:lvl2pPr marL="482161" indent="-241080">
              <a:spcBef>
                <a:spcPts val="2250"/>
              </a:spcBef>
              <a:defRPr sz="2000"/>
            </a:lvl2pPr>
            <a:lvl3pPr marL="723242" indent="-241080">
              <a:spcBef>
                <a:spcPts val="2250"/>
              </a:spcBef>
              <a:defRPr sz="2000"/>
            </a:lvl3pPr>
            <a:lvl4pPr marL="964323" indent="-241080">
              <a:spcBef>
                <a:spcPts val="2250"/>
              </a:spcBef>
              <a:defRPr sz="2000"/>
            </a:lvl4pPr>
            <a:lvl5pPr marL="1205403" indent="-241080">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31" y="892972"/>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Refresh_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917527"/>
            <a:ext cx="7639050" cy="5112080"/>
          </a:xfrm>
        </p:spPr>
        <p:txBody>
          <a:bodyPr/>
          <a:lstStyle>
            <a:lvl1pPr marL="514324" indent="-514324">
              <a:buFont typeface="+mj-lt"/>
              <a:buAutoNum type="arabicPeriod"/>
              <a:defRPr/>
            </a:lvl1pPr>
          </a:lstStyle>
          <a:p>
            <a:pPr lvl="0"/>
            <a:endParaRPr lang="en-US" dirty="0"/>
          </a:p>
        </p:txBody>
      </p:sp>
      <p:sp>
        <p:nvSpPr>
          <p:cNvPr id="7" name="Title 1"/>
          <p:cNvSpPr>
            <a:spLocks noGrp="1"/>
          </p:cNvSpPr>
          <p:nvPr>
            <p:ph type="title"/>
          </p:nvPr>
        </p:nvSpPr>
        <p:spPr>
          <a:xfrm>
            <a:off x="469545" y="0"/>
            <a:ext cx="6864705" cy="1143000"/>
          </a:xfrm>
        </p:spPr>
        <p:txBody>
          <a:bodyPr/>
          <a:lstStyle>
            <a:lvl1pPr algn="l">
              <a:defRPr>
                <a:solidFill>
                  <a:srgbClr val="72838D"/>
                </a:solidFill>
                <a:latin typeface="Gill Sans Light"/>
              </a:defRPr>
            </a:lvl1pPr>
          </a:lstStyle>
          <a:p>
            <a:r>
              <a:rPr lang="en-CA" dirty="0" smtClean="0"/>
              <a:t>Click to edit Master title style</a:t>
            </a:r>
            <a:endParaRPr lang="en-US" dirty="0"/>
          </a:p>
        </p:txBody>
      </p:sp>
    </p:spTree>
    <p:extLst>
      <p:ext uri="{BB962C8B-B14F-4D97-AF65-F5344CB8AC3E}">
        <p14:creationId xmlns:p14="http://schemas.microsoft.com/office/powerpoint/2010/main" val="31883687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9" y="3580807"/>
            <a:ext cx="3750469" cy="2652117"/>
          </a:xfrm>
          <a:prstGeom prst="rect">
            <a:avLst/>
          </a:prstGeom>
        </p:spPr>
        <p:txBody>
          <a:bodyPr lIns="64288" tIns="32144" rIns="64288" bIns="32144" anchor="t">
            <a:noAutofit/>
          </a:bodyPr>
          <a:lstStyle/>
          <a:p>
            <a:endParaRPr/>
          </a:p>
        </p:txBody>
      </p:sp>
      <p:sp>
        <p:nvSpPr>
          <p:cNvPr id="84" name="Shape 84"/>
          <p:cNvSpPr>
            <a:spLocks noGrp="1"/>
          </p:cNvSpPr>
          <p:nvPr>
            <p:ph type="pic" sz="quarter" idx="14"/>
          </p:nvPr>
        </p:nvSpPr>
        <p:spPr>
          <a:xfrm>
            <a:off x="4728181" y="625080"/>
            <a:ext cx="3750469" cy="2652117"/>
          </a:xfrm>
          <a:prstGeom prst="rect">
            <a:avLst/>
          </a:prstGeom>
        </p:spPr>
        <p:txBody>
          <a:bodyPr lIns="64288" tIns="32144" rIns="64288" bIns="32144" anchor="t">
            <a:noAutofit/>
          </a:bodyPr>
          <a:lstStyle/>
          <a:p>
            <a:endParaRPr/>
          </a:p>
        </p:txBody>
      </p:sp>
      <p:sp>
        <p:nvSpPr>
          <p:cNvPr id="85" name="Shape 85"/>
          <p:cNvSpPr>
            <a:spLocks noGrp="1"/>
          </p:cNvSpPr>
          <p:nvPr>
            <p:ph type="pic" sz="half" idx="15"/>
          </p:nvPr>
        </p:nvSpPr>
        <p:spPr>
          <a:xfrm>
            <a:off x="669730" y="625079"/>
            <a:ext cx="3750469" cy="5607844"/>
          </a:xfrm>
          <a:prstGeom prst="rect">
            <a:avLst/>
          </a:prstGeom>
        </p:spPr>
        <p:txBody>
          <a:bodyPr lIns="64288" tIns="32144" rIns="64288" bIns="32144"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74" y="4473773"/>
            <a:ext cx="7358063" cy="333738"/>
          </a:xfrm>
          <a:prstGeom prst="rect">
            <a:avLst/>
          </a:prstGeom>
        </p:spPr>
        <p:txBody>
          <a:bodyPr anchor="t">
            <a:spAutoFit/>
          </a:bodyPr>
          <a:lstStyle>
            <a:lvl1pPr marL="0" indent="0" algn="ctr">
              <a:spcBef>
                <a:spcPts val="0"/>
              </a:spcBef>
              <a:buSzTx/>
              <a:buNone/>
              <a:defRPr sz="1700"/>
            </a:lvl1pPr>
          </a:lstStyle>
          <a:p>
            <a:r>
              <a:t>–Johnny Appleseed</a:t>
            </a:r>
          </a:p>
        </p:txBody>
      </p:sp>
      <p:sp>
        <p:nvSpPr>
          <p:cNvPr id="94" name="Shape 94"/>
          <p:cNvSpPr>
            <a:spLocks noGrp="1"/>
          </p:cNvSpPr>
          <p:nvPr>
            <p:ph type="body" sz="quarter" idx="14"/>
          </p:nvPr>
        </p:nvSpPr>
        <p:spPr>
          <a:xfrm>
            <a:off x="892974" y="2997664"/>
            <a:ext cx="7358063" cy="487626"/>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6858000"/>
          </a:xfrm>
          <a:prstGeom prst="rect">
            <a:avLst/>
          </a:prstGeom>
        </p:spPr>
        <p:txBody>
          <a:bodyPr lIns="64288" tIns="32144" rIns="64288" bIns="32144"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3175"/>
            <a:ext cx="9144000" cy="1470025"/>
          </a:xfrm>
        </p:spPr>
        <p:txBody>
          <a:bodyPr/>
          <a:lstStyle/>
          <a:p>
            <a:r>
              <a:rPr lang="en-CA" dirty="0" smtClean="0"/>
              <a:t>Click to edit Master title style</a:t>
            </a:r>
            <a:endParaRPr lang="en-US" dirty="0"/>
          </a:p>
        </p:txBody>
      </p:sp>
    </p:spTree>
    <p:extLst>
      <p:ext uri="{BB962C8B-B14F-4D97-AF65-F5344CB8AC3E}">
        <p14:creationId xmlns:p14="http://schemas.microsoft.com/office/powerpoint/2010/main" val="3184819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40805"/>
          </a:xfrm>
        </p:spPr>
        <p:txBody>
          <a:bodyPr/>
          <a:lstStyle>
            <a:lvl2pPr>
              <a:lnSpc>
                <a:spcPct val="114000"/>
              </a:lnSpc>
              <a:defRPr/>
            </a:lvl2pPr>
          </a:lstStyle>
          <a:p>
            <a:pPr lvl="0"/>
            <a:r>
              <a:rPr lang="en-CA" dirty="0" smtClean="0"/>
              <a:t>Click to edit Master text styles</a:t>
            </a:r>
          </a:p>
          <a:p>
            <a:pPr lvl="1"/>
            <a:r>
              <a:rPr lang="en-CA" dirty="0" smtClean="0"/>
              <a:t>Second level</a:t>
            </a:r>
          </a:p>
        </p:txBody>
      </p:sp>
      <p:sp>
        <p:nvSpPr>
          <p:cNvPr id="4" name="Title Placeholder 1"/>
          <p:cNvSpPr>
            <a:spLocks noGrp="1"/>
          </p:cNvSpPr>
          <p:nvPr>
            <p:ph type="title"/>
          </p:nvPr>
        </p:nvSpPr>
        <p:spPr bwMode="auto">
          <a:xfrm>
            <a:off x="457200" y="0"/>
            <a:ext cx="8229600" cy="1143000"/>
          </a:xfrm>
          <a:prstGeom prst="rect">
            <a:avLst/>
          </a:prstGeom>
          <a:noFill/>
          <a:ln w="9525">
            <a:noFill/>
            <a:miter lim="800000"/>
            <a:headEnd/>
            <a:tailEnd/>
          </a:ln>
        </p:spPr>
        <p:txBody>
          <a:bodyPr/>
          <a:lstStyle/>
          <a:p>
            <a:pPr lvl="0"/>
            <a:r>
              <a:rPr lang="en-CA" smtClean="0"/>
              <a:t>Click to edit Master title style</a:t>
            </a:r>
            <a:endParaRPr lang="en-US" dirty="0"/>
          </a:p>
        </p:txBody>
      </p:sp>
    </p:spTree>
    <p:extLst>
      <p:ext uri="{BB962C8B-B14F-4D97-AF65-F5344CB8AC3E}">
        <p14:creationId xmlns:p14="http://schemas.microsoft.com/office/powerpoint/2010/main" val="42372260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08"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
        <p:nvSpPr>
          <p:cNvPr id="5" name="Content Placeholder 4"/>
          <p:cNvSpPr>
            <a:spLocks noGrp="1"/>
          </p:cNvSpPr>
          <p:nvPr>
            <p:ph sz="quarter" idx="10"/>
          </p:nvPr>
        </p:nvSpPr>
        <p:spPr>
          <a:xfrm>
            <a:off x="457200" y="1222327"/>
            <a:ext cx="8229600" cy="511208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01480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Refresh_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917527"/>
            <a:ext cx="8229600" cy="5112080"/>
          </a:xfrm>
        </p:spPr>
        <p:txBody>
          <a:bodyPr/>
          <a:lstStyle>
            <a:lvl1pPr marL="514350" indent="-514350">
              <a:buFont typeface="+mj-lt"/>
              <a:buAutoNum type="arabicPeriod"/>
              <a:defRPr/>
            </a:lvl1pPr>
          </a:lstStyle>
          <a:p>
            <a:pPr lvl="0"/>
            <a:endParaRPr lang="en-US" dirty="0"/>
          </a:p>
        </p:txBody>
      </p:sp>
      <p:sp>
        <p:nvSpPr>
          <p:cNvPr id="7" name="Title 1"/>
          <p:cNvSpPr>
            <a:spLocks noGrp="1"/>
          </p:cNvSpPr>
          <p:nvPr>
            <p:ph type="title"/>
          </p:nvPr>
        </p:nvSpPr>
        <p:spPr>
          <a:xfrm>
            <a:off x="469544" y="0"/>
            <a:ext cx="6864705" cy="1143000"/>
          </a:xfrm>
        </p:spPr>
        <p:txBody>
          <a:bodyPr/>
          <a:lstStyle>
            <a:lvl1pPr algn="l">
              <a:defRPr>
                <a:solidFill>
                  <a:srgbClr val="72838D"/>
                </a:solidFill>
                <a:latin typeface="Gill Sans Light"/>
              </a:defRPr>
            </a:lvl1pPr>
          </a:lstStyle>
          <a:p>
            <a:r>
              <a:rPr lang="en-CA" dirty="0" smtClean="0"/>
              <a:t>Click to edit Master title style</a:t>
            </a:r>
            <a:endParaRPr lang="en-US" dirty="0"/>
          </a:p>
        </p:txBody>
      </p:sp>
    </p:spTree>
    <p:extLst>
      <p:ext uri="{BB962C8B-B14F-4D97-AF65-F5344CB8AC3E}">
        <p14:creationId xmlns:p14="http://schemas.microsoft.com/office/powerpoint/2010/main" val="31883687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_no-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895"/>
            <a:ext cx="8229600" cy="5653910"/>
          </a:xfrm>
        </p:spPr>
        <p:txBody>
          <a:bodyPr/>
          <a:lstStyle/>
          <a:p>
            <a:pPr lvl="0"/>
            <a:r>
              <a:rPr lang="en-CA" dirty="0" smtClean="0"/>
              <a:t>Click to edit Master text styles</a:t>
            </a:r>
          </a:p>
          <a:p>
            <a:pPr lvl="1"/>
            <a:r>
              <a:rPr lang="en-CA" dirty="0" smtClean="0"/>
              <a:t>Second level</a:t>
            </a:r>
          </a:p>
        </p:txBody>
      </p:sp>
    </p:spTree>
    <p:extLst>
      <p:ext uri="{BB962C8B-B14F-4D97-AF65-F5344CB8AC3E}">
        <p14:creationId xmlns:p14="http://schemas.microsoft.com/office/powerpoint/2010/main" val="1773393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0139" y="2539252"/>
            <a:ext cx="7772400" cy="1362075"/>
          </a:xfrm>
        </p:spPr>
        <p:txBody>
          <a:bodyPr anchor="t"/>
          <a:lstStyle>
            <a:lvl1pPr algn="ctr">
              <a:defRPr sz="4000" b="0" i="0" cap="none"/>
            </a:lvl1pPr>
          </a:lstStyle>
          <a:p>
            <a:r>
              <a:rPr lang="en-CA" dirty="0" smtClean="0"/>
              <a:t>Click to edit Master title style</a:t>
            </a:r>
            <a:endParaRPr lang="en-US" dirty="0"/>
          </a:p>
        </p:txBody>
      </p:sp>
    </p:spTree>
    <p:extLst>
      <p:ext uri="{BB962C8B-B14F-4D97-AF65-F5344CB8AC3E}">
        <p14:creationId xmlns:p14="http://schemas.microsoft.com/office/powerpoint/2010/main" val="364959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_no-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895"/>
            <a:ext cx="7639050" cy="5653910"/>
          </a:xfrm>
        </p:spPr>
        <p:txBody>
          <a:bodyPr/>
          <a:lstStyle/>
          <a:p>
            <a:pPr lvl="0"/>
            <a:r>
              <a:rPr lang="en-CA" dirty="0" smtClean="0"/>
              <a:t>Click to edit Master text styles</a:t>
            </a:r>
          </a:p>
          <a:p>
            <a:pPr lvl="1"/>
            <a:r>
              <a:rPr lang="en-CA" dirty="0" smtClean="0"/>
              <a:t>Second level</a:t>
            </a:r>
          </a:p>
        </p:txBody>
      </p:sp>
    </p:spTree>
    <p:extLst>
      <p:ext uri="{BB962C8B-B14F-4D97-AF65-F5344CB8AC3E}">
        <p14:creationId xmlns:p14="http://schemas.microsoft.com/office/powerpoint/2010/main" val="17733939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895"/>
            <a:ext cx="8229600" cy="5653910"/>
          </a:xfrm>
        </p:spPr>
        <p:txBody>
          <a:bodyPr/>
          <a:lstStyle/>
          <a:p>
            <a:pPr lvl="0"/>
            <a:r>
              <a:rPr lang="en-CA" dirty="0" smtClean="0"/>
              <a:t>Click to edit Master text styles</a:t>
            </a:r>
          </a:p>
          <a:p>
            <a:pPr lvl="1"/>
            <a:r>
              <a:rPr lang="en-CA" dirty="0" smtClean="0"/>
              <a:t>Second level</a:t>
            </a:r>
          </a:p>
        </p:txBody>
      </p:sp>
    </p:spTree>
    <p:extLst>
      <p:ext uri="{BB962C8B-B14F-4D97-AF65-F5344CB8AC3E}">
        <p14:creationId xmlns:p14="http://schemas.microsoft.com/office/powerpoint/2010/main" val="277988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2150979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6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3985706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7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83918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8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4224299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9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39333452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2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32214197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41640877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18787999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254129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8306" y="4761753"/>
            <a:ext cx="7772400" cy="1362075"/>
          </a:xfrm>
        </p:spPr>
        <p:txBody>
          <a:bodyPr anchor="t"/>
          <a:lstStyle>
            <a:lvl1pPr algn="r">
              <a:defRPr sz="3600" b="0" i="0" cap="none"/>
            </a:lvl1pPr>
          </a:lstStyle>
          <a:p>
            <a:r>
              <a:rPr lang="en-CA" dirty="0" smtClean="0"/>
              <a:t>Click to edit Master title style</a:t>
            </a:r>
            <a:endParaRPr lang="en-US" dirty="0"/>
          </a:p>
        </p:txBody>
      </p:sp>
    </p:spTree>
    <p:extLst>
      <p:ext uri="{BB962C8B-B14F-4D97-AF65-F5344CB8AC3E}">
        <p14:creationId xmlns:p14="http://schemas.microsoft.com/office/powerpoint/2010/main" val="36495998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2257618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1687973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5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5652516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3158350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14998402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884" y="428629"/>
            <a:ext cx="7772400" cy="1470025"/>
          </a:xfrm>
        </p:spPr>
        <p:txBody>
          <a:bodyPr/>
          <a:lstStyle/>
          <a:p>
            <a:r>
              <a:rPr lang="en-CA" smtClean="0"/>
              <a:t>Click to edit Master title style</a:t>
            </a:r>
            <a:endParaRPr lang="en-US" dirty="0"/>
          </a:p>
        </p:txBody>
      </p:sp>
      <p:sp>
        <p:nvSpPr>
          <p:cNvPr id="3" name="Subtitle 2"/>
          <p:cNvSpPr>
            <a:spLocks noGrp="1"/>
          </p:cNvSpPr>
          <p:nvPr>
            <p:ph type="subTitle" idx="1"/>
          </p:nvPr>
        </p:nvSpPr>
        <p:spPr>
          <a:xfrm>
            <a:off x="1261844" y="2479409"/>
            <a:ext cx="6400800" cy="1406749"/>
          </a:xfrm>
          <a:solidFill>
            <a:srgbClr val="72838D">
              <a:alpha val="10000"/>
            </a:srgbClr>
          </a:solidFill>
          <a:ln>
            <a:solidFill>
              <a:srgbClr val="72838D"/>
            </a:solidFill>
          </a:ln>
          <a:effectLst>
            <a:outerShdw blurRad="50800" dist="38100" dir="2700000" algn="tl" rotWithShape="0">
              <a:srgbClr val="000000">
                <a:alpha val="43000"/>
              </a:srgbClr>
            </a:outerShdw>
          </a:effectLst>
        </p:spPr>
        <p:txBody>
          <a:bodyPr lIns="457177" tIns="457177" rIns="457177" bIns="457177">
            <a:spAutoFit/>
          </a:bodyPr>
          <a:lstStyle>
            <a:lvl1pPr marL="0" indent="0" algn="l">
              <a:spcAft>
                <a:spcPts val="0"/>
              </a:spcAft>
              <a:buNone/>
              <a:defRPr>
                <a:solidFill>
                  <a:srgbClr val="BD4536"/>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CA" dirty="0" smtClean="0"/>
              <a:t>Click to edit Master subtitle style</a:t>
            </a:r>
            <a:endParaRPr lang="en-US" dirty="0"/>
          </a:p>
        </p:txBody>
      </p:sp>
    </p:spTree>
    <p:extLst>
      <p:ext uri="{BB962C8B-B14F-4D97-AF65-F5344CB8AC3E}">
        <p14:creationId xmlns:p14="http://schemas.microsoft.com/office/powerpoint/2010/main" val="18649961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940805"/>
          </a:xfrm>
        </p:spPr>
        <p:txBody>
          <a:bodyPr/>
          <a:lstStyle/>
          <a:p>
            <a:pPr lvl="0"/>
            <a:r>
              <a:rPr lang="en-CA" dirty="0" smtClean="0"/>
              <a:t>Click to edit Master text styles</a:t>
            </a:r>
          </a:p>
          <a:p>
            <a:pPr lvl="1"/>
            <a:r>
              <a:rPr lang="en-CA" dirty="0" smtClean="0"/>
              <a:t>Second level</a:t>
            </a:r>
          </a:p>
        </p:txBody>
      </p:sp>
      <p:sp>
        <p:nvSpPr>
          <p:cNvPr id="4" name="Title Placeholder 1"/>
          <p:cNvSpPr>
            <a:spLocks noGrp="1"/>
          </p:cNvSpPr>
          <p:nvPr>
            <p:ph type="title"/>
          </p:nvPr>
        </p:nvSpPr>
        <p:spPr bwMode="auto">
          <a:xfrm>
            <a:off x="457200" y="0"/>
            <a:ext cx="8229600" cy="1143000"/>
          </a:xfrm>
          <a:prstGeom prst="rect">
            <a:avLst/>
          </a:prstGeom>
          <a:noFill/>
          <a:ln w="9525">
            <a:noFill/>
            <a:miter lim="800000"/>
            <a:headEnd/>
            <a:tailEnd/>
          </a:ln>
        </p:spPr>
        <p:txBody>
          <a:bodyPr/>
          <a:lstStyle/>
          <a:p>
            <a:pPr lvl="0"/>
            <a:r>
              <a:rPr lang="en-CA" smtClean="0"/>
              <a:t>Click to edit Master title style</a:t>
            </a:r>
            <a:endParaRPr lang="en-US" dirty="0"/>
          </a:p>
        </p:txBody>
      </p:sp>
    </p:spTree>
    <p:extLst>
      <p:ext uri="{BB962C8B-B14F-4D97-AF65-F5344CB8AC3E}">
        <p14:creationId xmlns:p14="http://schemas.microsoft.com/office/powerpoint/2010/main" val="1210219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897"/>
            <a:ext cx="8229600" cy="5653911"/>
          </a:xfrm>
        </p:spPr>
        <p:txBody>
          <a:bodyPr/>
          <a:lstStyle/>
          <a:p>
            <a:pPr lvl="0"/>
            <a:r>
              <a:rPr lang="en-CA" dirty="0" smtClean="0"/>
              <a:t>Click to edit Master text styles</a:t>
            </a:r>
          </a:p>
          <a:p>
            <a:pPr lvl="1"/>
            <a:r>
              <a:rPr lang="en-CA" dirty="0" smtClean="0"/>
              <a:t>Second level</a:t>
            </a:r>
          </a:p>
        </p:txBody>
      </p:sp>
    </p:spTree>
    <p:extLst>
      <p:ext uri="{BB962C8B-B14F-4D97-AF65-F5344CB8AC3E}">
        <p14:creationId xmlns:p14="http://schemas.microsoft.com/office/powerpoint/2010/main" val="3015962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2"/>
            <a:ext cx="5195888" cy="365125"/>
          </a:xfrm>
          <a:prstGeom prst="rect">
            <a:avLst/>
          </a:prstGeom>
        </p:spPr>
        <p:txBody>
          <a:bodyPr vert="horz" wrap="square" lIns="91435" tIns="45718" rIns="91435" bIns="45718" numCol="1" anchor="t" anchorCtr="0" compatLnSpc="1">
            <a:prstTxWarp prst="textNoShape">
              <a:avLst/>
            </a:prstTxWarp>
          </a:bodyPr>
          <a:lstStyle>
            <a:lvl1pPr>
              <a:defRPr sz="1200">
                <a:solidFill>
                  <a:srgbClr val="7F7F7F"/>
                </a:solidFill>
                <a:latin typeface="Gill Sans" charset="0"/>
                <a:cs typeface="Gill Sans" charset="0"/>
              </a:defRPr>
            </a:lvl1pPr>
          </a:lstStyle>
          <a:p>
            <a:endParaRPr lang="en-US"/>
          </a:p>
        </p:txBody>
      </p:sp>
      <p:sp>
        <p:nvSpPr>
          <p:cNvPr id="5" name="Slide Number Placeholder 6"/>
          <p:cNvSpPr>
            <a:spLocks noGrp="1"/>
          </p:cNvSpPr>
          <p:nvPr>
            <p:ph type="sldNum" sz="quarter" idx="11"/>
          </p:nvPr>
        </p:nvSpPr>
        <p:spPr>
          <a:xfrm>
            <a:off x="6553200" y="6356352"/>
            <a:ext cx="2133600" cy="365125"/>
          </a:xfrm>
          <a:prstGeom prst="rect">
            <a:avLst/>
          </a:prstGeom>
        </p:spPr>
        <p:txBody>
          <a:bodyPr vert="horz" wrap="square" lIns="91435" tIns="45718" rIns="91435" bIns="45718" numCol="1" anchor="t" anchorCtr="0" compatLnSpc="1">
            <a:prstTxWarp prst="textNoShape">
              <a:avLst/>
            </a:prstTxWarp>
          </a:bodyPr>
          <a:lstStyle>
            <a:lvl1pPr>
              <a:defRPr/>
            </a:lvl1pPr>
          </a:lstStyle>
          <a:p>
            <a:fld id="{15B1056B-BF64-384F-9EF9-BDE066AFC4A4}"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363418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2"/>
            <a:ext cx="5195888" cy="365125"/>
          </a:xfrm>
          <a:prstGeom prst="rect">
            <a:avLst/>
          </a:prstGeom>
        </p:spPr>
        <p:txBody>
          <a:bodyPr vert="horz" wrap="square" lIns="91435" tIns="45718" rIns="91435" bIns="45718" numCol="1" anchor="t" anchorCtr="0" compatLnSpc="1">
            <a:prstTxWarp prst="textNoShape">
              <a:avLst/>
            </a:prstTxWarp>
          </a:bodyPr>
          <a:lstStyle>
            <a:lvl1pPr>
              <a:defRPr sz="1200">
                <a:solidFill>
                  <a:srgbClr val="7F7F7F"/>
                </a:solidFill>
                <a:latin typeface="Gill Sans" charset="0"/>
                <a:cs typeface="Gill Sans" charset="0"/>
              </a:defRPr>
            </a:lvl1pPr>
          </a:lstStyle>
          <a:p>
            <a:endParaRPr lang="en-US"/>
          </a:p>
        </p:txBody>
      </p:sp>
      <p:sp>
        <p:nvSpPr>
          <p:cNvPr id="4" name="Slide Number Placeholder 6"/>
          <p:cNvSpPr>
            <a:spLocks noGrp="1"/>
          </p:cNvSpPr>
          <p:nvPr>
            <p:ph type="sldNum" sz="quarter" idx="11"/>
          </p:nvPr>
        </p:nvSpPr>
        <p:spPr>
          <a:xfrm>
            <a:off x="6553200" y="6356352"/>
            <a:ext cx="2133600" cy="365125"/>
          </a:xfrm>
          <a:prstGeom prst="rect">
            <a:avLst/>
          </a:prstGeom>
        </p:spPr>
        <p:txBody>
          <a:bodyPr vert="horz" wrap="square" lIns="91435" tIns="45718" rIns="91435" bIns="45718" numCol="1" anchor="t" anchorCtr="0" compatLnSpc="1">
            <a:prstTxWarp prst="textNoShape">
              <a:avLst/>
            </a:prstTxWarp>
          </a:bodyPr>
          <a:lstStyle>
            <a:lvl1pPr>
              <a:defRPr/>
            </a:lvl1pPr>
          </a:lstStyle>
          <a:p>
            <a:fld id="{F042855E-4A63-314E-8268-08CFC35E47D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507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Graph_layout">
    <p:spTree>
      <p:nvGrpSpPr>
        <p:cNvPr id="1" name=""/>
        <p:cNvGrpSpPr/>
        <p:nvPr/>
      </p:nvGrpSpPr>
      <p:grpSpPr>
        <a:xfrm>
          <a:off x="0" y="0"/>
          <a:ext cx="0" cy="0"/>
          <a:chOff x="0" y="0"/>
          <a:chExt cx="0" cy="0"/>
        </a:xfrm>
      </p:grpSpPr>
      <p:sp>
        <p:nvSpPr>
          <p:cNvPr id="2" name="Title 1"/>
          <p:cNvSpPr>
            <a:spLocks noGrp="1"/>
          </p:cNvSpPr>
          <p:nvPr>
            <p:ph type="title"/>
          </p:nvPr>
        </p:nvSpPr>
        <p:spPr>
          <a:xfrm>
            <a:off x="1529610" y="0"/>
            <a:ext cx="7365011" cy="1143000"/>
          </a:xfrm>
        </p:spPr>
        <p:txBody>
          <a:bodyPr/>
          <a:lstStyle>
            <a:lvl1pPr algn="l">
              <a:defRPr>
                <a:solidFill>
                  <a:schemeClr val="tx1"/>
                </a:solidFill>
              </a:defRPr>
            </a:lvl1pPr>
          </a:lstStyle>
          <a:p>
            <a:r>
              <a:rPr lang="en-CA" dirty="0" smtClean="0"/>
              <a:t>Click to edit Master title style</a:t>
            </a:r>
            <a:endParaRPr lang="en-US" dirty="0"/>
          </a:p>
        </p:txBody>
      </p:sp>
    </p:spTree>
    <p:extLst>
      <p:ext uri="{BB962C8B-B14F-4D97-AF65-F5344CB8AC3E}">
        <p14:creationId xmlns:p14="http://schemas.microsoft.com/office/powerpoint/2010/main" val="33163748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2"/>
            <a:ext cx="5195888" cy="365125"/>
          </a:xfrm>
          <a:prstGeom prst="rect">
            <a:avLst/>
          </a:prstGeom>
        </p:spPr>
        <p:txBody>
          <a:bodyPr vert="horz" wrap="square" lIns="91435" tIns="45718" rIns="91435" bIns="45718" numCol="1" anchor="t" anchorCtr="0" compatLnSpc="1">
            <a:prstTxWarp prst="textNoShape">
              <a:avLst/>
            </a:prstTxWarp>
          </a:bodyPr>
          <a:lstStyle>
            <a:lvl1pPr>
              <a:defRPr sz="1200">
                <a:solidFill>
                  <a:srgbClr val="7F7F7F"/>
                </a:solidFill>
                <a:latin typeface="Gill Sans" charset="0"/>
                <a:cs typeface="Gill Sans" charset="0"/>
              </a:defRPr>
            </a:lvl1pPr>
          </a:lstStyle>
          <a:p>
            <a:endParaRPr lang="en-US"/>
          </a:p>
        </p:txBody>
      </p:sp>
      <p:sp>
        <p:nvSpPr>
          <p:cNvPr id="3" name="Slide Number Placeholder 6"/>
          <p:cNvSpPr>
            <a:spLocks noGrp="1"/>
          </p:cNvSpPr>
          <p:nvPr>
            <p:ph type="sldNum" sz="quarter" idx="11"/>
          </p:nvPr>
        </p:nvSpPr>
        <p:spPr>
          <a:xfrm>
            <a:off x="6553200" y="6356352"/>
            <a:ext cx="2133600" cy="365125"/>
          </a:xfrm>
          <a:prstGeom prst="rect">
            <a:avLst/>
          </a:prstGeom>
        </p:spPr>
        <p:txBody>
          <a:bodyPr vert="horz" wrap="square" lIns="91435" tIns="45718" rIns="91435" bIns="45718" numCol="1" anchor="t" anchorCtr="0" compatLnSpc="1">
            <a:prstTxWarp prst="textNoShape">
              <a:avLst/>
            </a:prstTxWarp>
          </a:bodyPr>
          <a:lstStyle>
            <a:lvl1pPr>
              <a:defRPr/>
            </a:lvl1pPr>
          </a:lstStyle>
          <a:p>
            <a:fld id="{EF7C7EF2-A98C-724F-A28C-E625564C6596}"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694610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t"/>
          <a:lstStyle>
            <a:lvl1pPr algn="ctr">
              <a:lnSpc>
                <a:spcPct val="125000"/>
              </a:lnSpc>
              <a:defRPr sz="2000" b="1">
                <a:solidFill>
                  <a:srgbClr val="BD4536"/>
                </a:solidFill>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smtClean="0"/>
          </a:p>
        </p:txBody>
      </p:sp>
      <p:sp>
        <p:nvSpPr>
          <p:cNvPr id="4" name="Date Placeholder 3"/>
          <p:cNvSpPr>
            <a:spLocks noGrp="1"/>
          </p:cNvSpPr>
          <p:nvPr>
            <p:ph type="dt" sz="half" idx="10"/>
          </p:nvPr>
        </p:nvSpPr>
        <p:spPr>
          <a:xfrm>
            <a:off x="457200" y="6356352"/>
            <a:ext cx="5195888" cy="365125"/>
          </a:xfrm>
          <a:prstGeom prst="rect">
            <a:avLst/>
          </a:prstGeom>
        </p:spPr>
        <p:txBody>
          <a:bodyPr vert="horz" wrap="square" lIns="91435" tIns="45718" rIns="91435" bIns="45718" numCol="1" anchor="t" anchorCtr="0" compatLnSpc="1">
            <a:prstTxWarp prst="textNoShape">
              <a:avLst/>
            </a:prstTxWarp>
          </a:bodyPr>
          <a:lstStyle>
            <a:lvl1pPr>
              <a:defRPr sz="1200">
                <a:solidFill>
                  <a:srgbClr val="7F7F7F"/>
                </a:solidFill>
                <a:latin typeface="Gill Sans" charset="0"/>
                <a:cs typeface="Gill Sans" charset="0"/>
              </a:defRPr>
            </a:lvl1pPr>
          </a:lstStyle>
          <a:p>
            <a:endParaRPr lang="en-US"/>
          </a:p>
        </p:txBody>
      </p:sp>
      <p:sp>
        <p:nvSpPr>
          <p:cNvPr id="5" name="Slide Number Placeholder 6"/>
          <p:cNvSpPr>
            <a:spLocks noGrp="1"/>
          </p:cNvSpPr>
          <p:nvPr>
            <p:ph type="sldNum" sz="quarter" idx="11"/>
          </p:nvPr>
        </p:nvSpPr>
        <p:spPr>
          <a:xfrm>
            <a:off x="6553200" y="6356352"/>
            <a:ext cx="2133600" cy="365125"/>
          </a:xfrm>
          <a:prstGeom prst="rect">
            <a:avLst/>
          </a:prstGeom>
        </p:spPr>
        <p:txBody>
          <a:bodyPr vert="horz" wrap="square" lIns="91435" tIns="45718" rIns="91435" bIns="45718" numCol="1" anchor="t" anchorCtr="0" compatLnSpc="1">
            <a:prstTxWarp prst="textNoShape">
              <a:avLst/>
            </a:prstTxWarp>
          </a:bodyPr>
          <a:lstStyle>
            <a:lvl1pPr>
              <a:defRPr/>
            </a:lvl1pPr>
          </a:lstStyle>
          <a:p>
            <a:fld id="{96BAC9D1-DF08-6843-91F4-25A482E003F4}"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108146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ontent_no-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897"/>
            <a:ext cx="8229600" cy="5653911"/>
          </a:xfrm>
        </p:spPr>
        <p:txBody>
          <a:bodyPr/>
          <a:lstStyle/>
          <a:p>
            <a:pPr lvl="0"/>
            <a:r>
              <a:rPr lang="en-CA" dirty="0" smtClean="0"/>
              <a:t>Click to edit Master text styles</a:t>
            </a:r>
          </a:p>
          <a:p>
            <a:pPr lvl="1"/>
            <a:r>
              <a:rPr lang="en-CA" dirty="0" smtClean="0"/>
              <a:t>Second level</a:t>
            </a:r>
          </a:p>
        </p:txBody>
      </p:sp>
    </p:spTree>
    <p:extLst>
      <p:ext uri="{BB962C8B-B14F-4D97-AF65-F5344CB8AC3E}">
        <p14:creationId xmlns:p14="http://schemas.microsoft.com/office/powerpoint/2010/main" val="37145558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8400" y="-3173"/>
            <a:ext cx="6832600" cy="1470025"/>
          </a:xfrm>
        </p:spPr>
        <p:txBody>
          <a:bodyPr/>
          <a:lstStyle/>
          <a:p>
            <a:r>
              <a:rPr lang="en-CA" smtClean="0"/>
              <a:t>Click to edit Master title style</a:t>
            </a:r>
            <a:endParaRPr lang="en-US" dirty="0"/>
          </a:p>
        </p:txBody>
      </p:sp>
    </p:spTree>
    <p:extLst>
      <p:ext uri="{BB962C8B-B14F-4D97-AF65-F5344CB8AC3E}">
        <p14:creationId xmlns:p14="http://schemas.microsoft.com/office/powerpoint/2010/main" val="21554591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8400" y="-3173"/>
            <a:ext cx="6832600" cy="1470025"/>
          </a:xfrm>
        </p:spPr>
        <p:txBody>
          <a:bodyPr/>
          <a:lstStyle/>
          <a:p>
            <a:r>
              <a:rPr lang="en-CA" smtClean="0"/>
              <a:t>Click to edit Master title style</a:t>
            </a:r>
            <a:endParaRPr lang="en-US" dirty="0"/>
          </a:p>
        </p:txBody>
      </p:sp>
    </p:spTree>
    <p:extLst>
      <p:ext uri="{BB962C8B-B14F-4D97-AF65-F5344CB8AC3E}">
        <p14:creationId xmlns:p14="http://schemas.microsoft.com/office/powerpoint/2010/main" val="21554591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73" y="1151933"/>
            <a:ext cx="7358063" cy="2321719"/>
          </a:xfrm>
          <a:prstGeom prst="rect">
            <a:avLst/>
          </a:prstGeom>
        </p:spPr>
        <p:txBody>
          <a:bodyPr anchor="b"/>
          <a:lstStyle>
            <a:lvl1pPr>
              <a:defRPr>
                <a:latin typeface="Gill Sans Light"/>
                <a:ea typeface="Gill Sans Light"/>
                <a:cs typeface="Gill Sans Light"/>
                <a:sym typeface="Gill Sans Light"/>
              </a:defRPr>
            </a:lvl1pPr>
          </a:lstStyle>
          <a:p>
            <a:r>
              <a:t>Title Text</a:t>
            </a:r>
          </a:p>
        </p:txBody>
      </p:sp>
      <p:sp>
        <p:nvSpPr>
          <p:cNvPr id="12" name="Shape 12"/>
          <p:cNvSpPr>
            <a:spLocks noGrp="1"/>
          </p:cNvSpPr>
          <p:nvPr>
            <p:ph type="body" sz="quarter" idx="1"/>
          </p:nvPr>
        </p:nvSpPr>
        <p:spPr>
          <a:xfrm>
            <a:off x="892973" y="3536158"/>
            <a:ext cx="7358063" cy="794743"/>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29610" y="446485"/>
            <a:ext cx="6875859" cy="4161235"/>
          </a:xfrm>
          <a:prstGeom prst="rect">
            <a:avLst/>
          </a:prstGeom>
        </p:spPr>
        <p:txBody>
          <a:bodyPr lIns="64291" tIns="32145" rIns="64291" bIns="32145" anchor="t">
            <a:noAutofit/>
          </a:bodyPr>
          <a:lstStyle/>
          <a:p>
            <a:endParaRPr/>
          </a:p>
        </p:txBody>
      </p:sp>
      <p:sp>
        <p:nvSpPr>
          <p:cNvPr id="21" name="Shape 21"/>
          <p:cNvSpPr>
            <a:spLocks noGrp="1"/>
          </p:cNvSpPr>
          <p:nvPr>
            <p:ph type="title"/>
          </p:nvPr>
        </p:nvSpPr>
        <p:spPr>
          <a:xfrm>
            <a:off x="892973" y="4723807"/>
            <a:ext cx="7358063" cy="1000125"/>
          </a:xfrm>
          <a:prstGeom prst="rect">
            <a:avLst/>
          </a:prstGeom>
        </p:spPr>
        <p:txBody>
          <a:bodyPr anchor="b"/>
          <a:lstStyle/>
          <a:p>
            <a:r>
              <a:t>Title Text</a:t>
            </a:r>
          </a:p>
        </p:txBody>
      </p:sp>
      <p:sp>
        <p:nvSpPr>
          <p:cNvPr id="22" name="Shape 22"/>
          <p:cNvSpPr>
            <a:spLocks noGrp="1"/>
          </p:cNvSpPr>
          <p:nvPr>
            <p:ph type="body" sz="quarter" idx="1"/>
          </p:nvPr>
        </p:nvSpPr>
        <p:spPr>
          <a:xfrm>
            <a:off x="892973" y="5759651"/>
            <a:ext cx="7358063" cy="794743"/>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20278" y="6500812"/>
            <a:ext cx="294523" cy="272186"/>
          </a:xfrm>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3" y="2268143"/>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9" y="446486"/>
            <a:ext cx="3750469" cy="5786439"/>
          </a:xfrm>
          <a:prstGeom prst="rect">
            <a:avLst/>
          </a:prstGeom>
        </p:spPr>
        <p:txBody>
          <a:bodyPr lIns="64291" tIns="32145" rIns="64291" bIns="32145" anchor="t">
            <a:noAutofit/>
          </a:bodyPr>
          <a:lstStyle/>
          <a:p>
            <a:endParaRPr/>
          </a:p>
        </p:txBody>
      </p:sp>
      <p:sp>
        <p:nvSpPr>
          <p:cNvPr id="39" name="Shape 39"/>
          <p:cNvSpPr>
            <a:spLocks noGrp="1"/>
          </p:cNvSpPr>
          <p:nvPr>
            <p:ph type="title"/>
          </p:nvPr>
        </p:nvSpPr>
        <p:spPr>
          <a:xfrm>
            <a:off x="669730" y="446485"/>
            <a:ext cx="3750469" cy="2803923"/>
          </a:xfrm>
          <a:prstGeom prst="rect">
            <a:avLst/>
          </a:prstGeom>
        </p:spPr>
        <p:txBody>
          <a:bodyPr anchor="b"/>
          <a:lstStyle>
            <a:lvl1pPr>
              <a:defRPr sz="4200"/>
            </a:lvl1pPr>
          </a:lstStyle>
          <a:p>
            <a:r>
              <a:t>Title Text</a:t>
            </a:r>
          </a:p>
        </p:txBody>
      </p:sp>
      <p:sp>
        <p:nvSpPr>
          <p:cNvPr id="40" name="Shape 40"/>
          <p:cNvSpPr>
            <a:spLocks noGrp="1"/>
          </p:cNvSpPr>
          <p:nvPr>
            <p:ph type="body" sz="quarter" idx="1"/>
          </p:nvPr>
        </p:nvSpPr>
        <p:spPr>
          <a:xfrm>
            <a:off x="669730" y="3348636"/>
            <a:ext cx="3750469" cy="2884289"/>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8400" y="-3175"/>
            <a:ext cx="6832600" cy="1470025"/>
          </a:xfrm>
        </p:spPr>
        <p:txBody>
          <a:bodyPr/>
          <a:lstStyle/>
          <a:p>
            <a:r>
              <a:rPr lang="en-CA" smtClean="0"/>
              <a:t>Click to edit Master title style</a:t>
            </a:r>
            <a:endParaRPr lang="en-US" dirty="0"/>
          </a:p>
        </p:txBody>
      </p:sp>
    </p:spTree>
    <p:extLst>
      <p:ext uri="{BB962C8B-B14F-4D97-AF65-F5344CB8AC3E}">
        <p14:creationId xmlns:p14="http://schemas.microsoft.com/office/powerpoint/2010/main" val="24370214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9" y="1830588"/>
            <a:ext cx="3750469" cy="4420195"/>
          </a:xfrm>
          <a:prstGeom prst="rect">
            <a:avLst/>
          </a:prstGeom>
        </p:spPr>
        <p:txBody>
          <a:bodyPr lIns="64291" tIns="32145" rIns="64291" bIns="32145"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30" y="1830588"/>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723279" indent="-241093">
              <a:spcBef>
                <a:spcPts val="2250"/>
              </a:spcBef>
              <a:defRPr sz="2000"/>
            </a:lvl3pPr>
            <a:lvl4pPr marL="964372" indent="-241093">
              <a:spcBef>
                <a:spcPts val="2250"/>
              </a:spcBef>
              <a:defRPr sz="2000"/>
            </a:lvl4pPr>
            <a:lvl5pPr marL="1205465" indent="-241093">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31" y="892971"/>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9" y="3580807"/>
            <a:ext cx="3750469" cy="2652117"/>
          </a:xfrm>
          <a:prstGeom prst="rect">
            <a:avLst/>
          </a:prstGeom>
        </p:spPr>
        <p:txBody>
          <a:bodyPr lIns="64291" tIns="32145" rIns="64291" bIns="32145" anchor="t">
            <a:noAutofit/>
          </a:bodyPr>
          <a:lstStyle/>
          <a:p>
            <a:endParaRPr/>
          </a:p>
        </p:txBody>
      </p:sp>
      <p:sp>
        <p:nvSpPr>
          <p:cNvPr id="84" name="Shape 84"/>
          <p:cNvSpPr>
            <a:spLocks noGrp="1"/>
          </p:cNvSpPr>
          <p:nvPr>
            <p:ph type="pic" sz="quarter" idx="14"/>
          </p:nvPr>
        </p:nvSpPr>
        <p:spPr>
          <a:xfrm>
            <a:off x="4728181" y="625080"/>
            <a:ext cx="3750469" cy="2652117"/>
          </a:xfrm>
          <a:prstGeom prst="rect">
            <a:avLst/>
          </a:prstGeom>
        </p:spPr>
        <p:txBody>
          <a:bodyPr lIns="64291" tIns="32145" rIns="64291" bIns="32145" anchor="t">
            <a:noAutofit/>
          </a:bodyPr>
          <a:lstStyle/>
          <a:p>
            <a:endParaRPr/>
          </a:p>
        </p:txBody>
      </p:sp>
      <p:sp>
        <p:nvSpPr>
          <p:cNvPr id="85" name="Shape 85"/>
          <p:cNvSpPr>
            <a:spLocks noGrp="1"/>
          </p:cNvSpPr>
          <p:nvPr>
            <p:ph type="pic" sz="half" idx="15"/>
          </p:nvPr>
        </p:nvSpPr>
        <p:spPr>
          <a:xfrm>
            <a:off x="669730" y="625079"/>
            <a:ext cx="3750469" cy="5607844"/>
          </a:xfrm>
          <a:prstGeom prst="rect">
            <a:avLst/>
          </a:prstGeom>
        </p:spPr>
        <p:txBody>
          <a:bodyPr lIns="64291" tIns="32145" rIns="64291" bIns="32145"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73" y="4473774"/>
            <a:ext cx="7358063" cy="333742"/>
          </a:xfrm>
          <a:prstGeom prst="rect">
            <a:avLst/>
          </a:prstGeom>
        </p:spPr>
        <p:txBody>
          <a:bodyPr anchor="t">
            <a:spAutoFit/>
          </a:bodyPr>
          <a:lstStyle>
            <a:lvl1pPr marL="0" indent="0" algn="ctr">
              <a:spcBef>
                <a:spcPts val="0"/>
              </a:spcBef>
              <a:buSzTx/>
              <a:buNone/>
              <a:defRPr sz="1700"/>
            </a:lvl1pPr>
          </a:lstStyle>
          <a:p>
            <a:r>
              <a:t>–Johnny Appleseed</a:t>
            </a:r>
          </a:p>
        </p:txBody>
      </p:sp>
      <p:sp>
        <p:nvSpPr>
          <p:cNvPr id="94" name="Shape 94"/>
          <p:cNvSpPr>
            <a:spLocks noGrp="1"/>
          </p:cNvSpPr>
          <p:nvPr>
            <p:ph type="body" sz="quarter" idx="14"/>
          </p:nvPr>
        </p:nvSpPr>
        <p:spPr>
          <a:xfrm>
            <a:off x="892973" y="2997662"/>
            <a:ext cx="7358063" cy="487630"/>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6858000"/>
          </a:xfrm>
          <a:prstGeom prst="rect">
            <a:avLst/>
          </a:prstGeom>
        </p:spPr>
        <p:txBody>
          <a:bodyPr lIns="64291" tIns="32145" rIns="64291" bIns="32145"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solidFill>
                  <a:srgbClr val="000000"/>
                </a:solidFill>
                <a:latin typeface="Helvetica Light"/>
                <a:ea typeface="Helvetica Light"/>
                <a:cs typeface="Helvetica Light"/>
              </a:rPr>
              <a:pPr/>
              <a:t>‹#›</a:t>
            </a:fld>
            <a:endParaRPr>
              <a:solidFill>
                <a:srgbClr val="000000"/>
              </a:solidFill>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40CE1618-693E-544A-B74D-843D30511F08}" type="datetimeFigureOut">
              <a:rPr lang="en-US" smtClean="0">
                <a:solidFill>
                  <a:prstClr val="black"/>
                </a:solidFill>
              </a:rPr>
              <a:pPr/>
              <a:t>17-01-14</a:t>
            </a:fld>
            <a:endParaRPr lang="en-US">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00CC75B2-04A9-C848-8E2A-4E5422AE1B7E}"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2409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theme" Target="../theme/theme5.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 Id="rId11" Type="http://schemas.openxmlformats.org/officeDocument/2006/relationships/theme" Target="../theme/theme6.xml"/><Relationship Id="rId1" Type="http://schemas.openxmlformats.org/officeDocument/2006/relationships/slideLayout" Target="../slideLayouts/slideLayout65.xml"/><Relationship Id="rId2"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5.xml"/><Relationship Id="rId12" Type="http://schemas.openxmlformats.org/officeDocument/2006/relationships/slideLayout" Target="../slideLayouts/slideLayout86.xml"/><Relationship Id="rId13" Type="http://schemas.openxmlformats.org/officeDocument/2006/relationships/theme" Target="../theme/theme7.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9" Type="http://schemas.openxmlformats.org/officeDocument/2006/relationships/slideLayout" Target="../slideLayouts/slideLayout83.xml"/><Relationship Id="rId10"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5" tIns="45718" rIns="91435" bIns="45718" numCol="1" anchor="ctr" anchorCtr="0" compatLnSpc="1">
            <a:prstTxWarp prst="textNoShape">
              <a:avLst/>
            </a:prstTxWarp>
          </a:bodyPr>
          <a:lstStyle/>
          <a:p>
            <a:pPr lvl="0"/>
            <a:r>
              <a:rPr lang="en-CA" dirty="0"/>
              <a:t>CLICK TO EDIT MASTER TITLE STYLE</a:t>
            </a:r>
            <a:endParaRPr lang="en-US" dirty="0"/>
          </a:p>
        </p:txBody>
      </p:sp>
      <p:sp>
        <p:nvSpPr>
          <p:cNvPr id="1027" name="Text Placeholder 2"/>
          <p:cNvSpPr>
            <a:spLocks noGrp="1"/>
          </p:cNvSpPr>
          <p:nvPr>
            <p:ph type="body" idx="1"/>
          </p:nvPr>
        </p:nvSpPr>
        <p:spPr bwMode="auto">
          <a:xfrm>
            <a:off x="444821" y="1158875"/>
            <a:ext cx="7651429"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5" tIns="45718" rIns="91435" bIns="45718" numCol="1" anchor="t" anchorCtr="0" compatLnSpc="1">
            <a:prstTxWarp prst="textNoShape">
              <a:avLst/>
            </a:prstTxWarp>
          </a:bodyPr>
          <a:lstStyle/>
          <a:p>
            <a:pPr lvl="0"/>
            <a:r>
              <a:rPr lang="en-CA" dirty="0"/>
              <a:t>Click to edit Master text styles</a:t>
            </a:r>
          </a:p>
          <a:p>
            <a:pPr lvl="1"/>
            <a:r>
              <a:rPr lang="en-CA" dirty="0"/>
              <a:t>Second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1" r:id="rId8"/>
    <p:sldLayoutId id="2147483871" r:id="rId9"/>
  </p:sldLayoutIdLst>
  <p:timing>
    <p:tnLst>
      <p:par>
        <p:cTn xmlns:p14="http://schemas.microsoft.com/office/powerpoint/2010/main" id="1" dur="indefinite" restart="never" nodeType="tmRoot"/>
      </p:par>
    </p:tnLst>
  </p:timing>
  <p:txStyles>
    <p:titleStyle>
      <a:lvl1pPr algn="ctr" defTabSz="457177" rtl="0" eaLnBrk="0" fontAlgn="base" hangingPunct="0">
        <a:spcBef>
          <a:spcPct val="0"/>
        </a:spcBef>
        <a:spcAft>
          <a:spcPct val="0"/>
        </a:spcAft>
        <a:defRPr sz="2800" kern="1200">
          <a:solidFill>
            <a:srgbClr val="BD4536"/>
          </a:solidFill>
          <a:latin typeface="Gill Sans"/>
          <a:ea typeface="ＭＳ Ｐゴシック" pitchFamily="-65" charset="-128"/>
          <a:cs typeface="Gill Sans"/>
        </a:defRPr>
      </a:lvl1pPr>
      <a:lvl2pPr algn="ctr" defTabSz="457177"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2pPr>
      <a:lvl3pPr algn="ctr" defTabSz="457177"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3pPr>
      <a:lvl4pPr algn="ctr" defTabSz="457177"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4pPr>
      <a:lvl5pPr algn="ctr" defTabSz="457177"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5pPr>
      <a:lvl6pPr marL="457177"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6pPr>
      <a:lvl7pPr marL="914353"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7pPr>
      <a:lvl8pPr marL="1371530"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8pPr>
      <a:lvl9pPr marL="1828706"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9pPr>
    </p:titleStyle>
    <p:bodyStyle>
      <a:lvl1pPr marL="342882" indent="-342882" algn="l" defTabSz="457177" rtl="0" eaLnBrk="0" fontAlgn="base" hangingPunct="0">
        <a:lnSpc>
          <a:spcPct val="125000"/>
        </a:lnSpc>
        <a:spcBef>
          <a:spcPct val="0"/>
        </a:spcBef>
        <a:spcAft>
          <a:spcPts val="1200"/>
        </a:spcAft>
        <a:buClr>
          <a:srgbClr val="BD4536"/>
        </a:buClr>
        <a:buFont typeface="Arial" charset="0"/>
        <a:buChar char="•"/>
        <a:defRPr sz="2600" kern="1200">
          <a:solidFill>
            <a:schemeClr val="tx1"/>
          </a:solidFill>
          <a:latin typeface="Gill Sans"/>
          <a:ea typeface="ＭＳ Ｐゴシック" pitchFamily="-65" charset="-128"/>
          <a:cs typeface="Gill Sans"/>
        </a:defRPr>
      </a:lvl1pPr>
      <a:lvl2pPr marL="742912" indent="-285736" algn="l" defTabSz="457177" rtl="0" eaLnBrk="0" fontAlgn="base" hangingPunct="0">
        <a:lnSpc>
          <a:spcPct val="114000"/>
        </a:lnSpc>
        <a:spcBef>
          <a:spcPct val="0"/>
        </a:spcBef>
        <a:spcAft>
          <a:spcPts val="1200"/>
        </a:spcAft>
        <a:buClr>
          <a:srgbClr val="BD4536"/>
        </a:buClr>
        <a:buFont typeface="Lucida Grande" charset="0"/>
        <a:buChar char="–"/>
        <a:defRPr sz="2600" kern="1200">
          <a:solidFill>
            <a:schemeClr val="tx1"/>
          </a:solidFill>
          <a:latin typeface="Gill Sans"/>
          <a:ea typeface="ＭＳ Ｐゴシック" pitchFamily="-65" charset="-128"/>
          <a:cs typeface="Gill Sans"/>
        </a:defRPr>
      </a:lvl2pPr>
      <a:lvl3pPr marL="1142942" indent="-228588" algn="l" defTabSz="457177" rtl="0" eaLnBrk="0" fontAlgn="base" hangingPunct="0">
        <a:spcBef>
          <a:spcPct val="20000"/>
        </a:spcBef>
        <a:spcAft>
          <a:spcPct val="0"/>
        </a:spcAft>
        <a:buFont typeface="Lucida Grande" charset="0"/>
        <a:buChar char="–"/>
        <a:defRPr sz="2400" kern="1200">
          <a:solidFill>
            <a:schemeClr val="tx1"/>
          </a:solidFill>
          <a:latin typeface="+mn-lt"/>
          <a:ea typeface="ＭＳ Ｐゴシック" pitchFamily="-65" charset="-128"/>
          <a:cs typeface="+mn-cs"/>
        </a:defRPr>
      </a:lvl3pPr>
      <a:lvl4pPr marL="1600118" indent="-228588" algn="l" defTabSz="457177" rtl="0" eaLnBrk="0" fontAlgn="base" hangingPunct="0">
        <a:spcBef>
          <a:spcPct val="20000"/>
        </a:spcBef>
        <a:spcAft>
          <a:spcPct val="0"/>
        </a:spcAft>
        <a:buFont typeface="Lucida Grande" charset="0"/>
        <a:buChar char="–"/>
        <a:defRPr sz="2000" kern="1200">
          <a:solidFill>
            <a:schemeClr val="tx1"/>
          </a:solidFill>
          <a:latin typeface="+mn-lt"/>
          <a:ea typeface="ＭＳ Ｐゴシック" pitchFamily="-65" charset="-128"/>
          <a:cs typeface="+mn-cs"/>
        </a:defRPr>
      </a:lvl4pPr>
      <a:lvl5pPr marL="2057295"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31" y="312543"/>
            <a:ext cx="7804547" cy="1518047"/>
          </a:xfrm>
          <a:prstGeom prst="rect">
            <a:avLst/>
          </a:prstGeom>
          <a:ln w="12700">
            <a:miter lim="400000"/>
          </a:ln>
          <a:extLst>
            <a:ext uri="{C572A759-6A51-4108-AA02-DFA0A04FC94B}">
              <ma14:wrappingTextBoxFlag xmlns:ma14="http://schemas.microsoft.com/office/mac/drawingml/2011/main" val="1"/>
            </a:ext>
          </a:extLst>
        </p:spPr>
        <p:txBody>
          <a:bodyPr lIns="35713" tIns="35713" rIns="35713" bIns="35713" anchor="ctr">
            <a:normAutofit/>
          </a:bodyPr>
          <a:lstStyle/>
          <a:p>
            <a:r>
              <a:t>Title Text</a:t>
            </a:r>
          </a:p>
        </p:txBody>
      </p:sp>
      <p:sp>
        <p:nvSpPr>
          <p:cNvPr id="3" name="Shape 3"/>
          <p:cNvSpPr>
            <a:spLocks noGrp="1"/>
          </p:cNvSpPr>
          <p:nvPr>
            <p:ph type="body" idx="1"/>
          </p:nvPr>
        </p:nvSpPr>
        <p:spPr>
          <a:xfrm>
            <a:off x="669731" y="1830590"/>
            <a:ext cx="7804547" cy="4420195"/>
          </a:xfrm>
          <a:prstGeom prst="rect">
            <a:avLst/>
          </a:prstGeom>
          <a:ln w="12700">
            <a:miter lim="400000"/>
          </a:ln>
          <a:extLst>
            <a:ext uri="{C572A759-6A51-4108-AA02-DFA0A04FC94B}">
              <ma14:wrappingTextBoxFlag xmlns:ma14="http://schemas.microsoft.com/office/mac/drawingml/2011/main" val="1"/>
            </a:ext>
          </a:extLst>
        </p:spPr>
        <p:txBody>
          <a:bodyPr lIns="35713" tIns="35713" rIns="35713" bIns="35713"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20282" y="6505278"/>
            <a:ext cx="294519" cy="272182"/>
          </a:xfrm>
          <a:prstGeom prst="rect">
            <a:avLst/>
          </a:prstGeom>
          <a:ln w="12700">
            <a:miter lim="400000"/>
          </a:ln>
        </p:spPr>
        <p:txBody>
          <a:bodyPr wrap="none" lIns="35713" tIns="35713" rIns="35713" bIns="35713">
            <a:spAutoFit/>
          </a:bodyPr>
          <a:lstStyle>
            <a:lvl1pPr>
              <a:defRPr sz="1300"/>
            </a:lvl1pPr>
          </a:lstStyle>
          <a:p>
            <a:pPr algn="ctr" defTabSz="410709" fontAlgn="auto" hangingPunct="0">
              <a:spcBef>
                <a:spcPts val="0"/>
              </a:spcBef>
              <a:spcAft>
                <a:spcPts val="0"/>
              </a:spcAft>
            </a:pPr>
            <a:fld id="{86CB4B4D-7CA3-9044-876B-883B54F8677D}" type="slidenum">
              <a:rPr lang="uk-UA" kern="0">
                <a:solidFill>
                  <a:srgbClr val="000000"/>
                </a:solidFill>
                <a:latin typeface="Helvetica Light"/>
                <a:ea typeface="Helvetica Light"/>
                <a:cs typeface="Helvetica Light"/>
                <a:sym typeface="Helvetica Light"/>
              </a:rPr>
              <a:pPr algn="ctr" defTabSz="410709" fontAlgn="auto" hangingPunct="0">
                <a:spcBef>
                  <a:spcPts val="0"/>
                </a:spcBef>
                <a:spcAft>
                  <a:spcPts val="0"/>
                </a:spcAft>
              </a:pPr>
              <a:t>‹#›</a:t>
            </a:fld>
            <a:endParaRPr lang="uk-UA" kern="0">
              <a:solidFill>
                <a:srgbClr val="000000"/>
              </a:solidFill>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xmlns:p14="http://schemas.microsoft.com/office/powerpoint/2010/main" spd="med"/>
  <p:txStyles>
    <p:titleStyle>
      <a:lvl1pPr marL="0" marR="0" indent="0"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2496"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1pPr>
      <a:lvl2pPr marL="624992"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2pPr>
      <a:lvl3pPr marL="937488"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3pPr>
      <a:lvl4pPr marL="1249984"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4pPr>
      <a:lvl5pPr marL="1562480"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5pPr>
      <a:lvl6pPr marL="1874976"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472"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499968"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464" marR="0" indent="-312496" algn="l" defTabSz="410709"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312539"/>
            <a:ext cx="7804547" cy="151804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a:bodyPr>
          <a:lstStyle/>
          <a:p>
            <a:r>
              <a:t>Title Text</a:t>
            </a:r>
          </a:p>
        </p:txBody>
      </p:sp>
      <p:sp>
        <p:nvSpPr>
          <p:cNvPr id="3" name="Shape 3"/>
          <p:cNvSpPr>
            <a:spLocks noGrp="1"/>
          </p:cNvSpPr>
          <p:nvPr>
            <p:ph type="body" idx="1"/>
          </p:nvPr>
        </p:nvSpPr>
        <p:spPr>
          <a:xfrm>
            <a:off x="669727" y="1830586"/>
            <a:ext cx="7804547" cy="4420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20274" y="6505277"/>
            <a:ext cx="294523" cy="272186"/>
          </a:xfrm>
          <a:prstGeom prst="rect">
            <a:avLst/>
          </a:prstGeom>
          <a:ln w="12700">
            <a:miter lim="400000"/>
          </a:ln>
        </p:spPr>
        <p:txBody>
          <a:bodyPr wrap="none" lIns="35717" tIns="35717" rIns="35717" bIns="35717">
            <a:spAutoFit/>
          </a:bodyPr>
          <a:lstStyle>
            <a:lvl1pPr>
              <a:defRPr sz="1300"/>
            </a:lvl1pPr>
          </a:lstStyle>
          <a:p>
            <a:pPr algn="ctr" defTabSz="410751" fontAlgn="auto" hangingPunct="0">
              <a:spcBef>
                <a:spcPts val="0"/>
              </a:spcBef>
              <a:spcAft>
                <a:spcPts val="0"/>
              </a:spcAft>
            </a:pPr>
            <a:fld id="{86CB4B4D-7CA3-9044-876B-883B54F8677D}" type="slidenum">
              <a:rPr kern="0">
                <a:solidFill>
                  <a:srgbClr val="000000"/>
                </a:solidFill>
                <a:latin typeface="Helvetica Light"/>
                <a:ea typeface="Helvetica Light"/>
                <a:cs typeface="Helvetica Light"/>
                <a:sym typeface="Helvetica Light"/>
              </a:rPr>
              <a:pPr algn="ctr" defTabSz="410751" fontAlgn="auto" hangingPunct="0">
                <a:spcBef>
                  <a:spcPts val="0"/>
                </a:spcBef>
                <a:spcAft>
                  <a:spcPts val="0"/>
                </a:spcAft>
              </a:pPr>
              <a:t>‹#›</a:t>
            </a:fld>
            <a:endParaRPr kern="0">
              <a:solidFill>
                <a:srgbClr val="000000"/>
              </a:solidFill>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xmlns:p14="http://schemas.microsoft.com/office/powerpoint/2010/main" spd="med"/>
  <p:txStyles>
    <p:titleStyle>
      <a:lvl1pPr marL="0" marR="0" indent="0"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31" y="312543"/>
            <a:ext cx="7804547" cy="1518047"/>
          </a:xfrm>
          <a:prstGeom prst="rect">
            <a:avLst/>
          </a:prstGeom>
          <a:ln w="12700">
            <a:miter lim="400000"/>
          </a:ln>
          <a:extLst>
            <a:ext uri="{C572A759-6A51-4108-AA02-DFA0A04FC94B}">
              <ma14:wrappingTextBoxFlag xmlns:ma14="http://schemas.microsoft.com/office/mac/drawingml/2011/main" val="1"/>
            </a:ext>
          </a:extLst>
        </p:spPr>
        <p:txBody>
          <a:bodyPr lIns="35715" tIns="35715" rIns="35715" bIns="35715" anchor="ctr">
            <a:normAutofit/>
          </a:bodyPr>
          <a:lstStyle/>
          <a:p>
            <a:r>
              <a:t>Title Text</a:t>
            </a:r>
          </a:p>
        </p:txBody>
      </p:sp>
      <p:sp>
        <p:nvSpPr>
          <p:cNvPr id="3" name="Shape 3"/>
          <p:cNvSpPr>
            <a:spLocks noGrp="1"/>
          </p:cNvSpPr>
          <p:nvPr>
            <p:ph type="body" idx="1"/>
          </p:nvPr>
        </p:nvSpPr>
        <p:spPr>
          <a:xfrm>
            <a:off x="669731" y="1830589"/>
            <a:ext cx="7804547" cy="4420195"/>
          </a:xfrm>
          <a:prstGeom prst="rect">
            <a:avLst/>
          </a:prstGeom>
          <a:ln w="12700">
            <a:miter lim="400000"/>
          </a:ln>
          <a:extLst>
            <a:ext uri="{C572A759-6A51-4108-AA02-DFA0A04FC94B}">
              <ma14:wrappingTextBoxFlag xmlns:ma14="http://schemas.microsoft.com/office/mac/drawingml/2011/main" val="1"/>
            </a:ext>
          </a:extLst>
        </p:spPr>
        <p:txBody>
          <a:bodyPr lIns="35715" tIns="35715" rIns="35715" bIns="35715"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20281" y="6505278"/>
            <a:ext cx="294519" cy="272182"/>
          </a:xfrm>
          <a:prstGeom prst="rect">
            <a:avLst/>
          </a:prstGeom>
          <a:ln w="12700">
            <a:miter lim="400000"/>
          </a:ln>
        </p:spPr>
        <p:txBody>
          <a:bodyPr wrap="none" lIns="35715" tIns="35715" rIns="35715" bIns="35715">
            <a:spAutoFit/>
          </a:bodyPr>
          <a:lstStyle>
            <a:lvl1pPr>
              <a:defRPr sz="1300"/>
            </a:lvl1pPr>
          </a:lstStyle>
          <a:p>
            <a:pPr algn="ctr" defTabSz="410730" fontAlgn="auto" hangingPunct="0">
              <a:spcBef>
                <a:spcPts val="0"/>
              </a:spcBef>
              <a:spcAft>
                <a:spcPts val="0"/>
              </a:spcAft>
            </a:pPr>
            <a:fld id="{86CB4B4D-7CA3-9044-876B-883B54F8677D}" type="slidenum">
              <a:rPr lang="uk-UA" kern="0">
                <a:solidFill>
                  <a:srgbClr val="000000"/>
                </a:solidFill>
                <a:latin typeface="Helvetica Light"/>
                <a:ea typeface="Helvetica Light"/>
                <a:cs typeface="Helvetica Light"/>
                <a:sym typeface="Helvetica Light"/>
              </a:rPr>
              <a:pPr algn="ctr" defTabSz="410730" fontAlgn="auto" hangingPunct="0">
                <a:spcBef>
                  <a:spcPts val="0"/>
                </a:spcBef>
                <a:spcAft>
                  <a:spcPts val="0"/>
                </a:spcAft>
              </a:pPr>
              <a:t>‹#›</a:t>
            </a:fld>
            <a:endParaRPr lang="uk-UA" kern="0">
              <a:solidFill>
                <a:srgbClr val="000000"/>
              </a:solidFill>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ransition xmlns:p14="http://schemas.microsoft.com/office/powerpoint/2010/main" spd="med"/>
  <p:txStyles>
    <p:titleStyle>
      <a:lvl1pPr marL="0" marR="0" indent="0"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60721"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321440"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482161"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642882"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803602"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964323"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1125044"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1285763" algn="ctr" defTabSz="41073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2512"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1pPr>
      <a:lvl2pPr marL="625024"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2pPr>
      <a:lvl3pPr marL="937536"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3pPr>
      <a:lvl4pPr marL="1250048"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4pPr>
      <a:lvl5pPr marL="1562560"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5pPr>
      <a:lvl6pPr marL="1875072"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584"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500096"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608" marR="0" indent="-312512" algn="l" defTabSz="410730"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1pPr>
      <a:lvl2pPr marL="0" marR="0" indent="160721"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2pPr>
      <a:lvl3pPr marL="0" marR="0" indent="321440"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3pPr>
      <a:lvl4pPr marL="0" marR="0" indent="482161"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4pPr>
      <a:lvl5pPr marL="0" marR="0" indent="642882"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5pPr>
      <a:lvl6pPr marL="0" marR="0" indent="803602"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6pPr>
      <a:lvl7pPr marL="0" marR="0" indent="964323"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7pPr>
      <a:lvl8pPr marL="0" marR="0" indent="1125044"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8pPr>
      <a:lvl9pPr marL="0" marR="0" indent="1285763" algn="ctr" defTabSz="41073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dirty="0"/>
              <a:t>CLICK TO EDIT MASTER TITLE STYLE</a:t>
            </a:r>
            <a:endParaRPr lang="en-US" dirty="0"/>
          </a:p>
        </p:txBody>
      </p:sp>
      <p:sp>
        <p:nvSpPr>
          <p:cNvPr id="1027" name="Text Placeholder 2"/>
          <p:cNvSpPr>
            <a:spLocks noGrp="1"/>
          </p:cNvSpPr>
          <p:nvPr>
            <p:ph type="body" idx="1"/>
          </p:nvPr>
        </p:nvSpPr>
        <p:spPr bwMode="auto">
          <a:xfrm>
            <a:off x="457200" y="1158875"/>
            <a:ext cx="82296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p:txBody>
      </p:sp>
    </p:spTree>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Lst>
  <p:timing>
    <p:tnLst>
      <p:par>
        <p:cTn xmlns:p14="http://schemas.microsoft.com/office/powerpoint/2010/main" id="1" dur="indefinite" restart="never" nodeType="tmRoot"/>
      </p:par>
    </p:tnLst>
  </p:timing>
  <p:txStyles>
    <p:titleStyle>
      <a:lvl1pPr algn="ctr" defTabSz="457200" rtl="0" eaLnBrk="0" fontAlgn="base" hangingPunct="0">
        <a:spcBef>
          <a:spcPct val="0"/>
        </a:spcBef>
        <a:spcAft>
          <a:spcPct val="0"/>
        </a:spcAft>
        <a:defRPr sz="2800" kern="1200">
          <a:solidFill>
            <a:srgbClr val="BD4536"/>
          </a:solidFill>
          <a:latin typeface="Gill Sans"/>
          <a:ea typeface="ＭＳ Ｐゴシック" pitchFamily="-65" charset="-128"/>
          <a:cs typeface="Gill Sans"/>
        </a:defRPr>
      </a:lvl1pPr>
      <a:lvl2pPr algn="ctr" defTabSz="457200"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2pPr>
      <a:lvl3pPr algn="ctr" defTabSz="457200"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3pPr>
      <a:lvl4pPr algn="ctr" defTabSz="457200"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4pPr>
      <a:lvl5pPr algn="ctr" defTabSz="457200" rtl="0" eaLnBrk="0" fontAlgn="base" hangingPunct="0">
        <a:spcBef>
          <a:spcPct val="0"/>
        </a:spcBef>
        <a:spcAft>
          <a:spcPct val="0"/>
        </a:spcAft>
        <a:defRPr sz="2800">
          <a:solidFill>
            <a:srgbClr val="BD4536"/>
          </a:solidFill>
          <a:latin typeface="Gill Sans SemiBold" pitchFamily="-65" charset="0"/>
          <a:ea typeface="ＭＳ Ｐゴシック" pitchFamily="-65" charset="-128"/>
        </a:defRPr>
      </a:lvl5pPr>
      <a:lvl6pPr marL="457200" algn="l" defTabSz="457200" rtl="0" fontAlgn="base">
        <a:spcBef>
          <a:spcPct val="0"/>
        </a:spcBef>
        <a:spcAft>
          <a:spcPct val="0"/>
        </a:spcAft>
        <a:defRPr sz="2800">
          <a:solidFill>
            <a:srgbClr val="1385A7"/>
          </a:solidFill>
          <a:latin typeface="Gill Sans SemiBold" pitchFamily="-65" charset="0"/>
          <a:ea typeface="ＭＳ Ｐゴシック" pitchFamily="-65" charset="-128"/>
        </a:defRPr>
      </a:lvl6pPr>
      <a:lvl7pPr marL="914400" algn="l" defTabSz="457200" rtl="0" fontAlgn="base">
        <a:spcBef>
          <a:spcPct val="0"/>
        </a:spcBef>
        <a:spcAft>
          <a:spcPct val="0"/>
        </a:spcAft>
        <a:defRPr sz="2800">
          <a:solidFill>
            <a:srgbClr val="1385A7"/>
          </a:solidFill>
          <a:latin typeface="Gill Sans SemiBold" pitchFamily="-65" charset="0"/>
          <a:ea typeface="ＭＳ Ｐゴシック" pitchFamily="-65" charset="-128"/>
        </a:defRPr>
      </a:lvl7pPr>
      <a:lvl8pPr marL="1371600" algn="l" defTabSz="457200" rtl="0" fontAlgn="base">
        <a:spcBef>
          <a:spcPct val="0"/>
        </a:spcBef>
        <a:spcAft>
          <a:spcPct val="0"/>
        </a:spcAft>
        <a:defRPr sz="2800">
          <a:solidFill>
            <a:srgbClr val="1385A7"/>
          </a:solidFill>
          <a:latin typeface="Gill Sans SemiBold" pitchFamily="-65" charset="0"/>
          <a:ea typeface="ＭＳ Ｐゴシック" pitchFamily="-65" charset="-128"/>
        </a:defRPr>
      </a:lvl8pPr>
      <a:lvl9pPr marL="1828800" algn="l" defTabSz="457200" rtl="0" fontAlgn="base">
        <a:spcBef>
          <a:spcPct val="0"/>
        </a:spcBef>
        <a:spcAft>
          <a:spcPct val="0"/>
        </a:spcAft>
        <a:defRPr sz="2800">
          <a:solidFill>
            <a:srgbClr val="1385A7"/>
          </a:solidFill>
          <a:latin typeface="Gill Sans SemiBold" pitchFamily="-65" charset="0"/>
          <a:ea typeface="ＭＳ Ｐゴシック" pitchFamily="-65" charset="-128"/>
        </a:defRPr>
      </a:lvl9pPr>
    </p:titleStyle>
    <p:bodyStyle>
      <a:lvl1pPr marL="342900" indent="-342900" algn="l" defTabSz="457200" rtl="0" eaLnBrk="0" fontAlgn="base" hangingPunct="0">
        <a:lnSpc>
          <a:spcPct val="125000"/>
        </a:lnSpc>
        <a:spcBef>
          <a:spcPct val="0"/>
        </a:spcBef>
        <a:spcAft>
          <a:spcPts val="1200"/>
        </a:spcAft>
        <a:buClr>
          <a:srgbClr val="BD4536"/>
        </a:buClr>
        <a:buFont typeface="Arial" charset="0"/>
        <a:buChar char="•"/>
        <a:defRPr sz="2600" kern="1200">
          <a:solidFill>
            <a:schemeClr val="tx1"/>
          </a:solidFill>
          <a:latin typeface="Gill Sans"/>
          <a:ea typeface="ＭＳ Ｐゴシック" pitchFamily="-65" charset="-128"/>
          <a:cs typeface="Gill Sans"/>
        </a:defRPr>
      </a:lvl1pPr>
      <a:lvl2pPr marL="742950" indent="-285750" algn="l" defTabSz="457200" rtl="0" eaLnBrk="0" fontAlgn="base" hangingPunct="0">
        <a:lnSpc>
          <a:spcPct val="114000"/>
        </a:lnSpc>
        <a:spcBef>
          <a:spcPct val="0"/>
        </a:spcBef>
        <a:spcAft>
          <a:spcPts val="1200"/>
        </a:spcAft>
        <a:buClr>
          <a:srgbClr val="BD4536"/>
        </a:buClr>
        <a:buFont typeface="Lucida Grande" charset="0"/>
        <a:buChar char="–"/>
        <a:defRPr sz="2600" kern="1200">
          <a:solidFill>
            <a:schemeClr val="tx1"/>
          </a:solidFill>
          <a:latin typeface="Gill Sans"/>
          <a:ea typeface="ＭＳ Ｐゴシック" pitchFamily="-65" charset="-128"/>
          <a:cs typeface="Gill Sans"/>
        </a:defRPr>
      </a:lvl2pPr>
      <a:lvl3pPr marL="1143000" indent="-228600" algn="l" defTabSz="457200" rtl="0" eaLnBrk="0" fontAlgn="base" hangingPunct="0">
        <a:spcBef>
          <a:spcPct val="20000"/>
        </a:spcBef>
        <a:spcAft>
          <a:spcPct val="0"/>
        </a:spcAft>
        <a:buFont typeface="Lucida Grande"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Lucida Grande"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5" tIns="45718" rIns="91435" bIns="45718"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158875"/>
            <a:ext cx="82296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5" tIns="45718" rIns="91435" bIns="45718" numCol="1" anchor="t" anchorCtr="0" compatLnSpc="1">
            <a:prstTxWarp prst="textNoShape">
              <a:avLst/>
            </a:prstTxWarp>
          </a:bodyPr>
          <a:lstStyle/>
          <a:p>
            <a:pPr lvl="0"/>
            <a:r>
              <a:rPr lang="en-CA"/>
              <a:t>Click to edit Master text styles</a:t>
            </a:r>
          </a:p>
          <a:p>
            <a:pPr lvl="1"/>
            <a:r>
              <a:rPr lang="en-CA"/>
              <a:t>Second level</a:t>
            </a: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Lst>
  <p:timing>
    <p:tnLst>
      <p:par>
        <p:cTn xmlns:p14="http://schemas.microsoft.com/office/powerpoint/2010/main" id="1" dur="indefinite" restart="never" nodeType="tmRoot"/>
      </p:par>
    </p:tnLst>
  </p:timing>
  <p:hf sldNum="0" hdr="0" ftr="0" dt="0"/>
  <p:txStyles>
    <p:titleStyle>
      <a:lvl1pPr algn="ctr" defTabSz="457177" rtl="0" eaLnBrk="0" fontAlgn="base" hangingPunct="0">
        <a:spcBef>
          <a:spcPct val="0"/>
        </a:spcBef>
        <a:spcAft>
          <a:spcPct val="0"/>
        </a:spcAft>
        <a:defRPr sz="2800" kern="1200">
          <a:solidFill>
            <a:srgbClr val="1385A7"/>
          </a:solidFill>
          <a:latin typeface="Gill Sans SemiBold"/>
          <a:ea typeface="ＭＳ Ｐゴシック" pitchFamily="-65" charset="-128"/>
          <a:cs typeface="Gill Sans SemiBold"/>
        </a:defRPr>
      </a:lvl1pPr>
      <a:lvl2pPr algn="ctr" defTabSz="457177" rtl="0" eaLnBrk="0" fontAlgn="base" hangingPunct="0">
        <a:spcBef>
          <a:spcPct val="0"/>
        </a:spcBef>
        <a:spcAft>
          <a:spcPct val="0"/>
        </a:spcAft>
        <a:defRPr sz="2800">
          <a:solidFill>
            <a:srgbClr val="1385A7"/>
          </a:solidFill>
          <a:latin typeface="Gill Sans SemiBold" pitchFamily="-65" charset="0"/>
          <a:ea typeface="ＭＳ Ｐゴシック" pitchFamily="-65" charset="-128"/>
        </a:defRPr>
      </a:lvl2pPr>
      <a:lvl3pPr algn="ctr" defTabSz="457177" rtl="0" eaLnBrk="0" fontAlgn="base" hangingPunct="0">
        <a:spcBef>
          <a:spcPct val="0"/>
        </a:spcBef>
        <a:spcAft>
          <a:spcPct val="0"/>
        </a:spcAft>
        <a:defRPr sz="2800">
          <a:solidFill>
            <a:srgbClr val="1385A7"/>
          </a:solidFill>
          <a:latin typeface="Gill Sans SemiBold" pitchFamily="-65" charset="0"/>
          <a:ea typeface="ＭＳ Ｐゴシック" pitchFamily="-65" charset="-128"/>
        </a:defRPr>
      </a:lvl3pPr>
      <a:lvl4pPr algn="ctr" defTabSz="457177" rtl="0" eaLnBrk="0" fontAlgn="base" hangingPunct="0">
        <a:spcBef>
          <a:spcPct val="0"/>
        </a:spcBef>
        <a:spcAft>
          <a:spcPct val="0"/>
        </a:spcAft>
        <a:defRPr sz="2800">
          <a:solidFill>
            <a:srgbClr val="1385A7"/>
          </a:solidFill>
          <a:latin typeface="Gill Sans SemiBold" pitchFamily="-65" charset="0"/>
          <a:ea typeface="ＭＳ Ｐゴシック" pitchFamily="-65" charset="-128"/>
        </a:defRPr>
      </a:lvl4pPr>
      <a:lvl5pPr algn="ctr" defTabSz="457177" rtl="0" eaLnBrk="0" fontAlgn="base" hangingPunct="0">
        <a:spcBef>
          <a:spcPct val="0"/>
        </a:spcBef>
        <a:spcAft>
          <a:spcPct val="0"/>
        </a:spcAft>
        <a:defRPr sz="2800">
          <a:solidFill>
            <a:srgbClr val="1385A7"/>
          </a:solidFill>
          <a:latin typeface="Gill Sans SemiBold" pitchFamily="-65" charset="0"/>
          <a:ea typeface="ＭＳ Ｐゴシック" pitchFamily="-65" charset="-128"/>
        </a:defRPr>
      </a:lvl5pPr>
      <a:lvl6pPr marL="457177"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6pPr>
      <a:lvl7pPr marL="914353"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7pPr>
      <a:lvl8pPr marL="1371530"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8pPr>
      <a:lvl9pPr marL="1828706" algn="l" defTabSz="457177" rtl="0" fontAlgn="base">
        <a:spcBef>
          <a:spcPct val="0"/>
        </a:spcBef>
        <a:spcAft>
          <a:spcPct val="0"/>
        </a:spcAft>
        <a:defRPr sz="2800">
          <a:solidFill>
            <a:srgbClr val="1385A7"/>
          </a:solidFill>
          <a:latin typeface="Gill Sans SemiBold" pitchFamily="-65" charset="0"/>
          <a:ea typeface="ＭＳ Ｐゴシック" pitchFamily="-65" charset="-128"/>
        </a:defRPr>
      </a:lvl9pPr>
    </p:titleStyle>
    <p:bodyStyle>
      <a:lvl1pPr marL="342882" indent="-342882" algn="l" defTabSz="457177" rtl="0" eaLnBrk="0" fontAlgn="base" hangingPunct="0">
        <a:lnSpc>
          <a:spcPct val="125000"/>
        </a:lnSpc>
        <a:spcBef>
          <a:spcPct val="0"/>
        </a:spcBef>
        <a:spcAft>
          <a:spcPts val="1200"/>
        </a:spcAft>
        <a:buClr>
          <a:srgbClr val="BD4536"/>
        </a:buClr>
        <a:buFont typeface="Arial" charset="0"/>
        <a:buChar char="•"/>
        <a:defRPr sz="2600" kern="1200">
          <a:solidFill>
            <a:schemeClr val="tx1"/>
          </a:solidFill>
          <a:latin typeface="Gill Sans"/>
          <a:ea typeface="ＭＳ Ｐゴシック" pitchFamily="-65" charset="-128"/>
          <a:cs typeface="Gill Sans"/>
        </a:defRPr>
      </a:lvl1pPr>
      <a:lvl2pPr marL="742912" indent="-285736" algn="l" defTabSz="457177" rtl="0" eaLnBrk="0" fontAlgn="base" hangingPunct="0">
        <a:lnSpc>
          <a:spcPct val="125000"/>
        </a:lnSpc>
        <a:spcBef>
          <a:spcPct val="0"/>
        </a:spcBef>
        <a:spcAft>
          <a:spcPts val="1200"/>
        </a:spcAft>
        <a:buClr>
          <a:srgbClr val="BD4536"/>
        </a:buClr>
        <a:buFont typeface="Lucida Grande" charset="0"/>
        <a:buChar char="–"/>
        <a:defRPr sz="2600" kern="1200">
          <a:solidFill>
            <a:schemeClr val="tx1"/>
          </a:solidFill>
          <a:latin typeface="Gill Sans"/>
          <a:ea typeface="ＭＳ Ｐゴシック" pitchFamily="-65" charset="-128"/>
          <a:cs typeface="Gill Sans"/>
        </a:defRPr>
      </a:lvl2pPr>
      <a:lvl3pPr marL="1142942" indent="-228588" algn="l" defTabSz="457177" rtl="0" eaLnBrk="0" fontAlgn="base" hangingPunct="0">
        <a:spcBef>
          <a:spcPct val="20000"/>
        </a:spcBef>
        <a:spcAft>
          <a:spcPct val="0"/>
        </a:spcAft>
        <a:buFont typeface="Lucida Grande" charset="0"/>
        <a:buChar char="–"/>
        <a:defRPr sz="2400" kern="1200">
          <a:solidFill>
            <a:schemeClr val="tx1"/>
          </a:solidFill>
          <a:latin typeface="+mn-lt"/>
          <a:ea typeface="ＭＳ Ｐゴシック" pitchFamily="-65" charset="-128"/>
          <a:cs typeface="+mn-cs"/>
        </a:defRPr>
      </a:lvl3pPr>
      <a:lvl4pPr marL="1600118" indent="-228588" algn="l" defTabSz="457177" rtl="0" eaLnBrk="0" fontAlgn="base" hangingPunct="0">
        <a:spcBef>
          <a:spcPct val="20000"/>
        </a:spcBef>
        <a:spcAft>
          <a:spcPct val="0"/>
        </a:spcAft>
        <a:buFont typeface="Lucida Grande" charset="0"/>
        <a:buChar char="–"/>
        <a:defRPr sz="2000" kern="1200">
          <a:solidFill>
            <a:schemeClr val="tx1"/>
          </a:solidFill>
          <a:latin typeface="+mn-lt"/>
          <a:ea typeface="ＭＳ Ｐゴシック" pitchFamily="-65" charset="-128"/>
          <a:cs typeface="+mn-cs"/>
        </a:defRPr>
      </a:lvl4pPr>
      <a:lvl5pPr marL="2057295"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31" y="312542"/>
            <a:ext cx="7804547" cy="151804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a:bodyPr>
          <a:lstStyle/>
          <a:p>
            <a:r>
              <a:t>Title Text</a:t>
            </a:r>
          </a:p>
        </p:txBody>
      </p:sp>
      <p:sp>
        <p:nvSpPr>
          <p:cNvPr id="3" name="Shape 3"/>
          <p:cNvSpPr>
            <a:spLocks noGrp="1"/>
          </p:cNvSpPr>
          <p:nvPr>
            <p:ph type="body" idx="1"/>
          </p:nvPr>
        </p:nvSpPr>
        <p:spPr>
          <a:xfrm>
            <a:off x="669731" y="1830588"/>
            <a:ext cx="7804547" cy="4420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20278" y="6505277"/>
            <a:ext cx="294523" cy="272186"/>
          </a:xfrm>
          <a:prstGeom prst="rect">
            <a:avLst/>
          </a:prstGeom>
          <a:ln w="12700">
            <a:miter lim="400000"/>
          </a:ln>
        </p:spPr>
        <p:txBody>
          <a:bodyPr wrap="none" lIns="35717" tIns="35717" rIns="35717" bIns="35717">
            <a:spAutoFit/>
          </a:bodyPr>
          <a:lstStyle>
            <a:lvl1pPr>
              <a:defRPr sz="1300"/>
            </a:lvl1pPr>
          </a:lstStyle>
          <a:p>
            <a:pPr algn="ctr" defTabSz="410751" fontAlgn="auto" hangingPunct="0">
              <a:spcBef>
                <a:spcPts val="0"/>
              </a:spcBef>
              <a:spcAft>
                <a:spcPts val="0"/>
              </a:spcAft>
            </a:pPr>
            <a:fld id="{86CB4B4D-7CA3-9044-876B-883B54F8677D}" type="slidenum">
              <a:rPr kern="0">
                <a:solidFill>
                  <a:srgbClr val="000000"/>
                </a:solidFill>
                <a:latin typeface="Helvetica Light"/>
                <a:ea typeface="Helvetica Light"/>
                <a:cs typeface="Helvetica Light"/>
                <a:sym typeface="Helvetica Light"/>
              </a:rPr>
              <a:pPr algn="ctr" defTabSz="410751" fontAlgn="auto" hangingPunct="0">
                <a:spcBef>
                  <a:spcPts val="0"/>
                </a:spcBef>
                <a:spcAft>
                  <a:spcPts val="0"/>
                </a:spcAft>
              </a:pPr>
              <a:t>‹#›</a:t>
            </a:fld>
            <a:endParaRPr kern="0">
              <a:solidFill>
                <a:srgbClr val="000000"/>
              </a:solidFill>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transition xmlns:p14="http://schemas.microsoft.com/office/powerpoint/2010/main" spd="med"/>
  <p:txStyles>
    <p:titleStyle>
      <a:lvl1pPr marL="0" marR="0" indent="0"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gif"/><Relationship Id="rId5" Type="http://schemas.openxmlformats.org/officeDocument/2006/relationships/image" Target="../media/image19.gif"/><Relationship Id="rId6" Type="http://schemas.openxmlformats.org/officeDocument/2006/relationships/image" Target="../media/image20.gif"/><Relationship Id="rId7" Type="http://schemas.openxmlformats.org/officeDocument/2006/relationships/image" Target="../media/image21.gif"/><Relationship Id="rId8" Type="http://schemas.openxmlformats.org/officeDocument/2006/relationships/image" Target="../media/image22.gif"/><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0.gif"/><Relationship Id="rId5" Type="http://schemas.openxmlformats.org/officeDocument/2006/relationships/image" Target="../media/image21.gif"/><Relationship Id="rId6" Type="http://schemas.openxmlformats.org/officeDocument/2006/relationships/image" Target="../media/image22.gif"/><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emf"/><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image" Target="../media/image4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ew 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0"/>
            <a:ext cx="9015620" cy="6858000"/>
          </a:xfrm>
          <a:prstGeom prst="rect">
            <a:avLst/>
          </a:prstGeom>
        </p:spPr>
      </p:pic>
      <p:sp>
        <p:nvSpPr>
          <p:cNvPr id="5" name="Rectangle 4"/>
          <p:cNvSpPr/>
          <p:nvPr/>
        </p:nvSpPr>
        <p:spPr>
          <a:xfrm>
            <a:off x="529" y="5738196"/>
            <a:ext cx="9151665" cy="1518537"/>
          </a:xfrm>
          <a:prstGeom prst="rect">
            <a:avLst/>
          </a:prstGeom>
          <a:solidFill>
            <a:schemeClr val="bg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Gill Sans MT"/>
            </a:endParaRPr>
          </a:p>
        </p:txBody>
      </p:sp>
      <p:sp>
        <p:nvSpPr>
          <p:cNvPr id="6" name="TextBox 5"/>
          <p:cNvSpPr txBox="1"/>
          <p:nvPr/>
        </p:nvSpPr>
        <p:spPr>
          <a:xfrm>
            <a:off x="-8196" y="5858360"/>
            <a:ext cx="9340647" cy="677108"/>
          </a:xfrm>
          <a:prstGeom prst="rect">
            <a:avLst/>
          </a:prstGeom>
          <a:noFill/>
        </p:spPr>
        <p:txBody>
          <a:bodyPr wrap="square" rtlCol="0">
            <a:spAutoFit/>
          </a:bodyPr>
          <a:lstStyle/>
          <a:p>
            <a:pPr algn="ctr"/>
            <a:r>
              <a:rPr lang="en-US" sz="3800" dirty="0" smtClean="0">
                <a:solidFill>
                  <a:srgbClr val="FF6600"/>
                </a:solidFill>
              </a:rPr>
              <a:t>Are Your Smart Choices Smart for All?</a:t>
            </a:r>
            <a:endParaRPr lang="en-US" sz="3800" dirty="0">
              <a:solidFill>
                <a:srgbClr val="FF6600"/>
              </a:solidFill>
            </a:endParaRPr>
          </a:p>
        </p:txBody>
      </p:sp>
      <p:sp>
        <p:nvSpPr>
          <p:cNvPr id="2" name="Rectangle 1"/>
          <p:cNvSpPr/>
          <p:nvPr/>
        </p:nvSpPr>
        <p:spPr>
          <a:xfrm>
            <a:off x="270933" y="1039968"/>
            <a:ext cx="8669867" cy="646331"/>
          </a:xfrm>
          <a:prstGeom prst="rect">
            <a:avLst/>
          </a:prstGeom>
        </p:spPr>
        <p:txBody>
          <a:bodyPr wrap="square">
            <a:spAutoFit/>
          </a:bodyPr>
          <a:lstStyle/>
          <a:p>
            <a:r>
              <a:rPr lang="en-US" sz="3600" dirty="0">
                <a:solidFill>
                  <a:prstClr val="black"/>
                </a:solidFill>
                <a:latin typeface="Gill Sans SemiBold"/>
                <a:cs typeface="Gill Sans SemiBold"/>
              </a:rPr>
              <a:t>ECO 105Y     Lecture 12	  16 January 2017</a:t>
            </a:r>
            <a:endParaRPr lang="en-US"/>
          </a:p>
        </p:txBody>
      </p:sp>
    </p:spTree>
    <p:extLst>
      <p:ext uri="{BB962C8B-B14F-4D97-AF65-F5344CB8AC3E}">
        <p14:creationId xmlns:p14="http://schemas.microsoft.com/office/powerpoint/2010/main" val="15682472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1"/>
          <p:cNvSpPr>
            <a:spLocks noGrp="1"/>
          </p:cNvSpPr>
          <p:nvPr>
            <p:ph idx="1"/>
          </p:nvPr>
        </p:nvSpPr>
        <p:spPr>
          <a:xfrm>
            <a:off x="457200" y="423346"/>
            <a:ext cx="7594600" cy="4940300"/>
          </a:xfrm>
        </p:spPr>
        <p:txBody>
          <a:bodyPr/>
          <a:lstStyle/>
          <a:p>
            <a:pPr>
              <a:lnSpc>
                <a:spcPct val="111000"/>
              </a:lnSpc>
            </a:pPr>
            <a:r>
              <a:rPr lang="en-US" dirty="0">
                <a:latin typeface="Gill Sans" charset="0"/>
                <a:ea typeface="ＭＳ Ｐゴシック" charset="0"/>
              </a:rPr>
              <a:t>An economic </a:t>
            </a:r>
            <a:r>
              <a:rPr lang="en-US" dirty="0">
                <a:solidFill>
                  <a:srgbClr val="1385A7"/>
                </a:solidFill>
                <a:latin typeface="Gill Sans" charset="0"/>
                <a:ea typeface="ＭＳ Ｐゴシック" charset="0"/>
              </a:rPr>
              <a:t>model</a:t>
            </a:r>
            <a:r>
              <a:rPr lang="en-US" dirty="0">
                <a:latin typeface="Gill Sans" charset="0"/>
                <a:ea typeface="ＭＳ Ｐゴシック" charset="0"/>
              </a:rPr>
              <a:t> is a simplified representation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of </a:t>
            </a:r>
            <a:r>
              <a:rPr lang="en-US" dirty="0">
                <a:latin typeface="Gill Sans" charset="0"/>
                <a:ea typeface="ＭＳ Ｐゴシック" charset="0"/>
              </a:rPr>
              <a:t>the real world, focusing attention on what’s important for understanding</a:t>
            </a:r>
          </a:p>
          <a:p>
            <a:pPr>
              <a:lnSpc>
                <a:spcPct val="111000"/>
              </a:lnSpc>
            </a:pPr>
            <a:r>
              <a:rPr lang="en-US" dirty="0">
                <a:latin typeface="Gill Sans" charset="0"/>
                <a:ea typeface="ＭＳ Ｐゴシック" charset="0"/>
              </a:rPr>
              <a:t>Circular flow model of economic life reduces complexity of the Canadian economy to three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sets </a:t>
            </a:r>
            <a:r>
              <a:rPr lang="en-US" dirty="0">
                <a:latin typeface="Gill Sans" charset="0"/>
                <a:ea typeface="ＭＳ Ｐゴシック" charset="0"/>
              </a:rPr>
              <a:t>of players who interact in markets — households, businesses, and governments</a:t>
            </a:r>
          </a:p>
          <a:p>
            <a:pPr lvl="1">
              <a:lnSpc>
                <a:spcPct val="100000"/>
              </a:lnSpc>
            </a:pPr>
            <a:r>
              <a:rPr lang="en-US" dirty="0">
                <a:latin typeface="Gill Sans" charset="0"/>
                <a:ea typeface="ＭＳ Ｐゴシック" charset="0"/>
              </a:rPr>
              <a:t>In input markets, households are sellers, businesses are buyers</a:t>
            </a:r>
          </a:p>
          <a:p>
            <a:pPr lvl="1">
              <a:lnSpc>
                <a:spcPct val="100000"/>
              </a:lnSpc>
            </a:pPr>
            <a:r>
              <a:rPr lang="en-US" dirty="0">
                <a:latin typeface="Gill Sans" charset="0"/>
                <a:ea typeface="ＭＳ Ｐゴシック" charset="0"/>
              </a:rPr>
              <a:t>In output markets, households are buyers, businesses are sellers</a:t>
            </a:r>
          </a:p>
          <a:p>
            <a:pPr lvl="1"/>
            <a:endParaRPr lang="en-US" dirty="0">
              <a:latin typeface="Gill Sans" charset="0"/>
              <a:ea typeface="ＭＳ Ｐゴシック" charset="0"/>
            </a:endParaRPr>
          </a:p>
          <a:p>
            <a:pPr lvl="1"/>
            <a:endParaRPr lang="en-US" dirty="0">
              <a:latin typeface="Gill Sans" charset="0"/>
              <a:ea typeface="ＭＳ Ｐゴシック" charset="0"/>
            </a:endParaRPr>
          </a:p>
        </p:txBody>
      </p:sp>
    </p:spTree>
    <p:extLst>
      <p:ext uri="{BB962C8B-B14F-4D97-AF65-F5344CB8AC3E}">
        <p14:creationId xmlns:p14="http://schemas.microsoft.com/office/powerpoint/2010/main" val="12572529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Fig-circular-flow_bas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9337" y="1066168"/>
            <a:ext cx="7065962" cy="553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Fig-circular-flow_build3.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401" y="779464"/>
            <a:ext cx="7620000" cy="59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ig-circular-flow_buil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1061406"/>
            <a:ext cx="7065962" cy="553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Fig-circular-flow_build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069343"/>
            <a:ext cx="7065962" cy="553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Fig-circular-flow_build4.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7563" y="868363"/>
            <a:ext cx="7620000" cy="59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itle 1"/>
          <p:cNvSpPr>
            <a:spLocks noGrp="1"/>
          </p:cNvSpPr>
          <p:nvPr>
            <p:ph type="title"/>
          </p:nvPr>
        </p:nvSpPr>
        <p:spPr>
          <a:xfrm>
            <a:off x="1953675" y="0"/>
            <a:ext cx="4853517" cy="1143000"/>
          </a:xfrm>
        </p:spPr>
        <p:txBody>
          <a:bodyPr/>
          <a:lstStyle/>
          <a:p>
            <a:r>
              <a:rPr lang="en-US" dirty="0">
                <a:ea typeface="ＭＳ Ｐゴシック" charset="0"/>
              </a:rPr>
              <a:t>Circular Flow of Economic Life   </a:t>
            </a:r>
          </a:p>
        </p:txBody>
      </p:sp>
      <p:pic>
        <p:nvPicPr>
          <p:cNvPr id="16" name="Picture 15" descr="Fig-circular-flow_build6.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66068" y="1295400"/>
            <a:ext cx="6387295" cy="500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2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20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strVal val="#ppt_w*0.70"/>
                                          </p:val>
                                        </p:tav>
                                        <p:tav tm="100000">
                                          <p:val>
                                            <p:strVal val="#ppt_w"/>
                                          </p:val>
                                        </p:tav>
                                      </p:tavLst>
                                    </p:anim>
                                    <p:anim calcmode="lin" valueType="num">
                                      <p:cBhvr>
                                        <p:cTn id="28" dur="1000" fill="hold"/>
                                        <p:tgtEl>
                                          <p:spTgt spid="16"/>
                                        </p:tgtEl>
                                        <p:attrNameLst>
                                          <p:attrName>ppt_h</p:attrName>
                                        </p:attrNameLst>
                                      </p:cBhvr>
                                      <p:tavLst>
                                        <p:tav tm="0">
                                          <p:val>
                                            <p:strVal val="#ppt_h"/>
                                          </p:val>
                                        </p:tav>
                                        <p:tav tm="100000">
                                          <p:val>
                                            <p:strVal val="#ppt_h"/>
                                          </p:val>
                                        </p:tav>
                                      </p:tavLst>
                                    </p:anim>
                                    <p:animEffect transition="in" filter="fade">
                                      <p:cBhvr>
                                        <p:cTn id="2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1"/>
          <p:cNvSpPr>
            <a:spLocks noGrp="1"/>
          </p:cNvSpPr>
          <p:nvPr>
            <p:ph idx="1"/>
          </p:nvPr>
        </p:nvSpPr>
        <p:spPr>
          <a:xfrm>
            <a:off x="457200" y="429895"/>
            <a:ext cx="7639050" cy="5653910"/>
          </a:xfrm>
        </p:spPr>
        <p:txBody>
          <a:bodyPr/>
          <a:lstStyle/>
          <a:p>
            <a:r>
              <a:rPr lang="en-US" dirty="0" smtClean="0">
                <a:latin typeface="Gill Sans" charset="0"/>
                <a:ea typeface="ＭＳ Ｐゴシック" charset="0"/>
              </a:rPr>
              <a:t>Input </a:t>
            </a:r>
            <a:r>
              <a:rPr lang="en-US" dirty="0">
                <a:latin typeface="Gill Sans" charset="0"/>
                <a:ea typeface="ＭＳ Ｐゴシック" charset="0"/>
              </a:rPr>
              <a:t>markets determine incomes</a:t>
            </a:r>
          </a:p>
          <a:p>
            <a:r>
              <a:rPr lang="en-US" dirty="0">
                <a:latin typeface="Gill Sans" charset="0"/>
                <a:ea typeface="ＭＳ Ｐゴシック" charset="0"/>
              </a:rPr>
              <a:t>Output markets determine the value of all products and services </a:t>
            </a:r>
            <a:r>
              <a:rPr lang="en-US" dirty="0" smtClean="0">
                <a:latin typeface="Gill Sans" charset="0"/>
                <a:ea typeface="ＭＳ Ｐゴシック" charset="0"/>
              </a:rPr>
              <a:t>sold</a:t>
            </a:r>
          </a:p>
          <a:p>
            <a:r>
              <a:rPr lang="en-US" dirty="0" smtClean="0">
                <a:latin typeface="Gill Sans" charset="0"/>
                <a:ea typeface="ＭＳ Ｐゴシック" charset="0"/>
              </a:rPr>
              <a:t>Microeconomics focuses on interaction of </a:t>
            </a:r>
            <a:br>
              <a:rPr lang="en-US" dirty="0" smtClean="0">
                <a:latin typeface="Gill Sans" charset="0"/>
                <a:ea typeface="ＭＳ Ｐゴシック" charset="0"/>
              </a:rPr>
            </a:br>
            <a:r>
              <a:rPr lang="en-US" dirty="0" smtClean="0">
                <a:latin typeface="Gill Sans" charset="0"/>
                <a:ea typeface="ＭＳ Ｐゴシック" charset="0"/>
              </a:rPr>
              <a:t>demand and supply in input markets </a:t>
            </a:r>
            <a:r>
              <a:rPr lang="en-US" dirty="0" smtClean="0">
                <a:solidFill>
                  <a:srgbClr val="1385A7"/>
                </a:solidFill>
                <a:latin typeface="Gill Sans" charset="0"/>
                <a:ea typeface="ＭＳ Ｐゴシック" charset="0"/>
              </a:rPr>
              <a:t>alone</a:t>
            </a:r>
            <a:r>
              <a:rPr lang="en-US" dirty="0" smtClean="0">
                <a:latin typeface="Gill Sans" charset="0"/>
                <a:ea typeface="ＭＳ Ｐゴシック" charset="0"/>
              </a:rPr>
              <a:t> </a:t>
            </a:r>
            <a:br>
              <a:rPr lang="en-US" dirty="0" smtClean="0">
                <a:latin typeface="Gill Sans" charset="0"/>
                <a:ea typeface="ＭＳ Ｐゴシック" charset="0"/>
              </a:rPr>
            </a:br>
            <a:r>
              <a:rPr lang="en-US" dirty="0" smtClean="0">
                <a:latin typeface="Gill Sans" charset="0"/>
                <a:ea typeface="ＭＳ Ｐゴシック" charset="0"/>
              </a:rPr>
              <a:t>or output markets </a:t>
            </a:r>
            <a:r>
              <a:rPr lang="en-US" dirty="0" smtClean="0">
                <a:solidFill>
                  <a:srgbClr val="1385A7"/>
                </a:solidFill>
                <a:latin typeface="Gill Sans" charset="0"/>
                <a:ea typeface="ＭＳ Ｐゴシック" charset="0"/>
              </a:rPr>
              <a:t>alone</a:t>
            </a:r>
            <a:endParaRPr lang="en-US" dirty="0" smtClean="0">
              <a:solidFill>
                <a:srgbClr val="000000"/>
              </a:solidFill>
              <a:latin typeface="Gill Sans" charset="0"/>
              <a:ea typeface="ＭＳ Ｐゴシック" charset="0"/>
            </a:endParaRPr>
          </a:p>
          <a:p>
            <a:r>
              <a:rPr lang="en-US" dirty="0">
                <a:latin typeface="Gill Sans" charset="0"/>
                <a:ea typeface="ＭＳ Ｐゴシック" charset="0"/>
              </a:rPr>
              <a:t>Macroeconomics focuses on </a:t>
            </a:r>
            <a:r>
              <a:rPr lang="en-US" dirty="0">
                <a:solidFill>
                  <a:srgbClr val="1385A7"/>
                </a:solidFill>
                <a:latin typeface="Gill Sans" charset="0"/>
                <a:ea typeface="ＭＳ Ｐゴシック" charset="0"/>
              </a:rPr>
              <a:t>connections between </a:t>
            </a:r>
            <a:r>
              <a:rPr lang="en-US" dirty="0">
                <a:latin typeface="Gill Sans" charset="0"/>
                <a:ea typeface="ＭＳ Ｐゴシック" charset="0"/>
              </a:rPr>
              <a:t>input and output markets</a:t>
            </a:r>
          </a:p>
          <a:p>
            <a:r>
              <a:rPr lang="en-US" dirty="0">
                <a:latin typeface="Gill Sans" charset="0"/>
                <a:ea typeface="ＭＳ Ｐゴシック" charset="0"/>
              </a:rPr>
              <a:t>Money, Banks, and Expectations are part of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macro </a:t>
            </a:r>
            <a:r>
              <a:rPr lang="en-US" dirty="0">
                <a:latin typeface="Gill Sans" charset="0"/>
                <a:ea typeface="ＭＳ Ｐゴシック" charset="0"/>
              </a:rPr>
              <a:t>focus on whole </a:t>
            </a:r>
            <a:r>
              <a:rPr lang="en-US" dirty="0" smtClean="0">
                <a:latin typeface="Gill Sans" charset="0"/>
                <a:ea typeface="ＭＳ Ｐゴシック" charset="0"/>
              </a:rPr>
              <a:t>economy</a:t>
            </a:r>
            <a:endParaRPr lang="en-US" dirty="0">
              <a:latin typeface="Gill Sans" charset="0"/>
              <a:ea typeface="ＭＳ Ｐゴシック" charset="0"/>
            </a:endParaRPr>
          </a:p>
        </p:txBody>
      </p:sp>
      <p:pic>
        <p:nvPicPr>
          <p:cNvPr id="3" name="Picture 2" descr="money-ban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096" y="4646245"/>
            <a:ext cx="1638300" cy="20701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5">
                                            <p:txEl>
                                              <p:pRg st="2" end="2"/>
                                            </p:txEl>
                                          </p:spTgt>
                                        </p:tgtEl>
                                        <p:attrNameLst>
                                          <p:attrName>style.visibility</p:attrName>
                                        </p:attrNameLst>
                                      </p:cBhvr>
                                      <p:to>
                                        <p:strVal val="visible"/>
                                      </p:to>
                                    </p:set>
                                    <p:animEffect transition="in" filter="dissolve">
                                      <p:cBhvr>
                                        <p:cTn id="7" dur="500"/>
                                        <p:tgtEl>
                                          <p:spTgt spid="1126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65">
                                            <p:txEl>
                                              <p:pRg st="3" end="3"/>
                                            </p:txEl>
                                          </p:spTgt>
                                        </p:tgtEl>
                                        <p:attrNameLst>
                                          <p:attrName>style.visibility</p:attrName>
                                        </p:attrNameLst>
                                      </p:cBhvr>
                                      <p:to>
                                        <p:strVal val="visible"/>
                                      </p:to>
                                    </p:set>
                                    <p:animEffect transition="in" filter="dissolve">
                                      <p:cBhvr>
                                        <p:cTn id="12" dur="500"/>
                                        <p:tgtEl>
                                          <p:spTgt spid="1126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65">
                                            <p:txEl>
                                              <p:pRg st="4" end="4"/>
                                            </p:txEl>
                                          </p:spTgt>
                                        </p:tgtEl>
                                        <p:attrNameLst>
                                          <p:attrName>style.visibility</p:attrName>
                                        </p:attrNameLst>
                                      </p:cBhvr>
                                      <p:to>
                                        <p:strVal val="visible"/>
                                      </p:to>
                                    </p:set>
                                    <p:animEffect transition="in" filter="dissolve">
                                      <p:cBhvr>
                                        <p:cTn id="17" dur="500"/>
                                        <p:tgtEl>
                                          <p:spTgt spid="11265">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1"/>
          <p:cNvSpPr>
            <a:spLocks noGrp="1"/>
          </p:cNvSpPr>
          <p:nvPr>
            <p:ph idx="1"/>
          </p:nvPr>
        </p:nvSpPr>
        <p:spPr>
          <a:xfrm>
            <a:off x="457200" y="430213"/>
            <a:ext cx="7620000" cy="5653087"/>
          </a:xfrm>
        </p:spPr>
        <p:txBody>
          <a:bodyPr/>
          <a:lstStyle/>
          <a:p>
            <a:r>
              <a:rPr lang="en-US" dirty="0" smtClean="0">
                <a:latin typeface="Gill Sans" charset="0"/>
                <a:ea typeface="ＭＳ Ｐゴシック" charset="0"/>
              </a:rPr>
              <a:t>Governments </a:t>
            </a:r>
            <a:r>
              <a:rPr lang="en-US" dirty="0">
                <a:latin typeface="Gill Sans" charset="0"/>
                <a:ea typeface="ＭＳ Ｐゴシック" charset="0"/>
              </a:rPr>
              <a:t>set rules of the game and can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choose </a:t>
            </a:r>
            <a:r>
              <a:rPr lang="en-US" dirty="0">
                <a:latin typeface="Gill Sans" charset="0"/>
                <a:ea typeface="ＭＳ Ｐゴシック" charset="0"/>
              </a:rPr>
              <a:t>to interact in any aspect of the </a:t>
            </a:r>
            <a:r>
              <a:rPr lang="en-US" dirty="0" smtClean="0">
                <a:latin typeface="Gill Sans" charset="0"/>
                <a:ea typeface="ＭＳ Ｐゴシック" charset="0"/>
              </a:rPr>
              <a:t>economy, including policy</a:t>
            </a:r>
            <a:endParaRPr lang="en-US" dirty="0">
              <a:latin typeface="Gill Sans" charset="0"/>
              <a:ea typeface="ＭＳ Ｐゴシック" charset="0"/>
            </a:endParaRPr>
          </a:p>
          <a:p>
            <a:r>
              <a:rPr lang="en-US" dirty="0">
                <a:latin typeface="Gill Sans" charset="0"/>
                <a:ea typeface="ＭＳ Ｐゴシック" charset="0"/>
              </a:rPr>
              <a:t>Economic models assume all other things not in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the </a:t>
            </a:r>
            <a:r>
              <a:rPr lang="en-US" dirty="0">
                <a:latin typeface="Gill Sans" charset="0"/>
                <a:ea typeface="ＭＳ Ｐゴシック" charset="0"/>
              </a:rPr>
              <a:t>model do not change</a:t>
            </a:r>
          </a:p>
          <a:p>
            <a:pPr lvl="1"/>
            <a:r>
              <a:rPr lang="en-US" dirty="0">
                <a:latin typeface="Gill Sans" charset="0"/>
                <a:ea typeface="ＭＳ Ｐゴシック" charset="0"/>
              </a:rPr>
              <a:t>The mental equivalent of controlled experiments in a laboratory</a:t>
            </a:r>
            <a:br>
              <a:rPr lang="en-US" dirty="0">
                <a:latin typeface="Gill Sans" charset="0"/>
                <a:ea typeface="ＭＳ Ｐゴシック" charset="0"/>
              </a:rPr>
            </a:br>
            <a:endParaRPr lang="en-US" dirty="0">
              <a:latin typeface="Gill Sans" charset="0"/>
              <a:ea typeface="ＭＳ Ｐゴシック" charset="0"/>
            </a:endParaRPr>
          </a:p>
          <a:p>
            <a:r>
              <a:rPr lang="en-US" dirty="0">
                <a:solidFill>
                  <a:srgbClr val="BD4536"/>
                </a:solidFill>
                <a:latin typeface="Gill Sans" charset="0"/>
                <a:ea typeface="ＭＳ Ｐゴシック" charset="0"/>
              </a:rPr>
              <a:t>Say’s Law </a:t>
            </a:r>
            <a:r>
              <a:rPr lang="en-US" dirty="0">
                <a:latin typeface="Gill Sans" charset="0"/>
                <a:ea typeface="ＭＳ Ｐゴシック" charset="0"/>
              </a:rPr>
              <a:t>— supply creates its own demand </a:t>
            </a:r>
          </a:p>
        </p:txBody>
      </p:sp>
    </p:spTree>
    <p:extLst>
      <p:ext uri="{BB962C8B-B14F-4D97-AF65-F5344CB8AC3E}">
        <p14:creationId xmlns:p14="http://schemas.microsoft.com/office/powerpoint/2010/main" val="3903551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81">
                                            <p:txEl>
                                              <p:pRg st="1" end="1"/>
                                            </p:txEl>
                                          </p:spTgt>
                                        </p:tgtEl>
                                        <p:attrNameLst>
                                          <p:attrName>style.visibility</p:attrName>
                                        </p:attrNameLst>
                                      </p:cBhvr>
                                      <p:to>
                                        <p:strVal val="visible"/>
                                      </p:to>
                                    </p:set>
                                    <p:animEffect transition="in" filter="dissolve">
                                      <p:cBhvr>
                                        <p:cTn id="7" dur="500"/>
                                        <p:tgtEl>
                                          <p:spTgt spid="2048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481">
                                            <p:txEl>
                                              <p:pRg st="2" end="2"/>
                                            </p:txEl>
                                          </p:spTgt>
                                        </p:tgtEl>
                                        <p:attrNameLst>
                                          <p:attrName>style.visibility</p:attrName>
                                        </p:attrNameLst>
                                      </p:cBhvr>
                                      <p:to>
                                        <p:strVal val="visible"/>
                                      </p:to>
                                    </p:set>
                                    <p:animEffect transition="in" filter="dissolve">
                                      <p:cBhvr>
                                        <p:cTn id="10" dur="500"/>
                                        <p:tgtEl>
                                          <p:spTgt spid="2048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481">
                                            <p:txEl>
                                              <p:pRg st="3" end="3"/>
                                            </p:txEl>
                                          </p:spTgt>
                                        </p:tgtEl>
                                        <p:attrNameLst>
                                          <p:attrName>style.visibility</p:attrName>
                                        </p:attrNameLst>
                                      </p:cBhvr>
                                      <p:to>
                                        <p:strVal val="visible"/>
                                      </p:to>
                                    </p:set>
                                    <p:animEffect transition="in" filter="dissolve">
                                      <p:cBhvr>
                                        <p:cTn id="15" dur="500"/>
                                        <p:tgtEl>
                                          <p:spTgt spid="204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 name="Fig-circular-flow_base.gif"/>
          <p:cNvPicPr>
            <a:picLocks noChangeAspect="1"/>
          </p:cNvPicPr>
          <p:nvPr/>
        </p:nvPicPr>
        <p:blipFill>
          <a:blip r:embed="rId3">
            <a:extLst/>
          </a:blip>
          <a:stretch>
            <a:fillRect/>
          </a:stretch>
        </p:blipFill>
        <p:spPr>
          <a:xfrm>
            <a:off x="659450" y="953793"/>
            <a:ext cx="7686945" cy="6026565"/>
          </a:xfrm>
          <a:prstGeom prst="rect">
            <a:avLst/>
          </a:prstGeom>
          <a:ln w="12700">
            <a:miter lim="400000"/>
          </a:ln>
        </p:spPr>
      </p:pic>
      <p:pic>
        <p:nvPicPr>
          <p:cNvPr id="487" name="Fig-circular-flow_build5.gif"/>
          <p:cNvPicPr>
            <a:picLocks noChangeAspect="1"/>
          </p:cNvPicPr>
          <p:nvPr/>
        </p:nvPicPr>
        <p:blipFill>
          <a:blip r:embed="rId4">
            <a:extLst/>
          </a:blip>
          <a:stretch>
            <a:fillRect/>
          </a:stretch>
        </p:blipFill>
        <p:spPr>
          <a:xfrm>
            <a:off x="2127733" y="2449533"/>
            <a:ext cx="4737360" cy="2875235"/>
          </a:xfrm>
          <a:prstGeom prst="rect">
            <a:avLst/>
          </a:prstGeom>
          <a:ln w="12700">
            <a:miter lim="400000"/>
          </a:ln>
        </p:spPr>
      </p:pic>
      <p:pic>
        <p:nvPicPr>
          <p:cNvPr id="488" name="Fig-circular-flow_build4.gif"/>
          <p:cNvPicPr>
            <a:picLocks noChangeAspect="1"/>
          </p:cNvPicPr>
          <p:nvPr/>
        </p:nvPicPr>
        <p:blipFill>
          <a:blip r:embed="rId5">
            <a:extLst/>
          </a:blip>
          <a:stretch>
            <a:fillRect/>
          </a:stretch>
        </p:blipFill>
        <p:spPr>
          <a:xfrm>
            <a:off x="1258149" y="1918135"/>
            <a:ext cx="2257244" cy="4368858"/>
          </a:xfrm>
          <a:prstGeom prst="rect">
            <a:avLst/>
          </a:prstGeom>
          <a:ln w="12700">
            <a:miter lim="400000"/>
          </a:ln>
        </p:spPr>
      </p:pic>
      <p:pic>
        <p:nvPicPr>
          <p:cNvPr id="489" name="Fig-circular-flow_build3.gif"/>
          <p:cNvPicPr>
            <a:picLocks noChangeAspect="1"/>
          </p:cNvPicPr>
          <p:nvPr/>
        </p:nvPicPr>
        <p:blipFill>
          <a:blip r:embed="rId6">
            <a:extLst/>
          </a:blip>
          <a:stretch>
            <a:fillRect/>
          </a:stretch>
        </p:blipFill>
        <p:spPr>
          <a:xfrm>
            <a:off x="673447" y="1378939"/>
            <a:ext cx="2513007" cy="5419718"/>
          </a:xfrm>
          <a:prstGeom prst="rect">
            <a:avLst/>
          </a:prstGeom>
          <a:ln w="12700">
            <a:miter lim="400000"/>
          </a:ln>
        </p:spPr>
      </p:pic>
      <p:pic>
        <p:nvPicPr>
          <p:cNvPr id="490" name="Fig-circular-flow_build2.gif"/>
          <p:cNvPicPr>
            <a:picLocks noChangeAspect="1"/>
          </p:cNvPicPr>
          <p:nvPr/>
        </p:nvPicPr>
        <p:blipFill>
          <a:blip r:embed="rId7">
            <a:extLst/>
          </a:blip>
          <a:stretch>
            <a:fillRect/>
          </a:stretch>
        </p:blipFill>
        <p:spPr>
          <a:xfrm>
            <a:off x="5355731" y="1691542"/>
            <a:ext cx="2158886" cy="4357455"/>
          </a:xfrm>
          <a:prstGeom prst="rect">
            <a:avLst/>
          </a:prstGeom>
          <a:ln w="12700">
            <a:miter lim="400000"/>
          </a:ln>
        </p:spPr>
      </p:pic>
      <p:pic>
        <p:nvPicPr>
          <p:cNvPr id="491" name="Fig-circular-flow_build1.gif"/>
          <p:cNvPicPr>
            <a:picLocks noChangeAspect="1"/>
          </p:cNvPicPr>
          <p:nvPr/>
        </p:nvPicPr>
        <p:blipFill>
          <a:blip r:embed="rId8">
            <a:extLst/>
          </a:blip>
          <a:stretch>
            <a:fillRect/>
          </a:stretch>
        </p:blipFill>
        <p:spPr>
          <a:xfrm>
            <a:off x="5277477" y="954017"/>
            <a:ext cx="2980446" cy="5778245"/>
          </a:xfrm>
          <a:prstGeom prst="rect">
            <a:avLst/>
          </a:prstGeom>
          <a:ln w="12700">
            <a:miter lim="400000"/>
          </a:ln>
        </p:spPr>
      </p:pic>
      <p:sp>
        <p:nvSpPr>
          <p:cNvPr id="11" name="Title 6"/>
          <p:cNvSpPr>
            <a:spLocks noGrp="1"/>
          </p:cNvSpPr>
          <p:nvPr>
            <p:ph type="title"/>
          </p:nvPr>
        </p:nvSpPr>
        <p:spPr>
          <a:xfrm>
            <a:off x="962319" y="0"/>
            <a:ext cx="7365011" cy="1143000"/>
          </a:xfrm>
        </p:spPr>
        <p:txBody>
          <a:bodyPr>
            <a:normAutofit/>
          </a:bodyPr>
          <a:lstStyle/>
          <a:p>
            <a:r>
              <a:rPr lang="en-US" sz="2800" dirty="0" smtClean="0">
                <a:latin typeface="Gill Sans"/>
                <a:cs typeface="Gill Sans"/>
              </a:rPr>
              <a:t>Circular Flow Model and Say’s Law</a:t>
            </a:r>
            <a:endParaRPr lang="en-US" sz="2800" dirty="0">
              <a:latin typeface="Gill Sans"/>
              <a:cs typeface="Gill Sans"/>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91"/>
                                        </p:tgtEl>
                                        <p:attrNameLst>
                                          <p:attrName>style.visibility</p:attrName>
                                        </p:attrNameLst>
                                      </p:cBhvr>
                                      <p:to>
                                        <p:strVal val="visible"/>
                                      </p:to>
                                    </p:set>
                                    <p:animEffect transition="in" filter="wipe(up)">
                                      <p:cBhvr>
                                        <p:cTn id="7" dur="2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490"/>
                                        </p:tgtEl>
                                        <p:attrNameLst>
                                          <p:attrName>style.visibility</p:attrName>
                                        </p:attrNameLst>
                                      </p:cBhvr>
                                      <p:to>
                                        <p:strVal val="visible"/>
                                      </p:to>
                                    </p:set>
                                    <p:animEffect transition="in" filter="wipe(down)">
                                      <p:cBhvr>
                                        <p:cTn id="12" dur="2000"/>
                                        <p:tgtEl>
                                          <p:spTgt spid="4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iterate>
                                    <p:tmAbs val="0"/>
                                  </p:iterate>
                                  <p:childTnLst>
                                    <p:set>
                                      <p:cBhvr>
                                        <p:cTn id="16" fill="hold"/>
                                        <p:tgtEl>
                                          <p:spTgt spid="489"/>
                                        </p:tgtEl>
                                        <p:attrNameLst>
                                          <p:attrName>style.visibility</p:attrName>
                                        </p:attrNameLst>
                                      </p:cBhvr>
                                      <p:to>
                                        <p:strVal val="visible"/>
                                      </p:to>
                                    </p:set>
                                    <p:animEffect transition="in" filter="wipe(down)">
                                      <p:cBhvr>
                                        <p:cTn id="17" dur="2000"/>
                                        <p:tgtEl>
                                          <p:spTgt spid="4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p:tmAbs val="0"/>
                                  </p:iterate>
                                  <p:childTnLst>
                                    <p:set>
                                      <p:cBhvr>
                                        <p:cTn id="21" fill="hold"/>
                                        <p:tgtEl>
                                          <p:spTgt spid="488"/>
                                        </p:tgtEl>
                                        <p:attrNameLst>
                                          <p:attrName>style.visibility</p:attrName>
                                        </p:attrNameLst>
                                      </p:cBhvr>
                                      <p:to>
                                        <p:strVal val="visible"/>
                                      </p:to>
                                    </p:set>
                                    <p:animEffect transition="in" filter="wipe(up)">
                                      <p:cBhvr>
                                        <p:cTn id="22" dur="2000"/>
                                        <p:tgtEl>
                                          <p:spTgt spid="488"/>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487"/>
                                        </p:tgtEl>
                                        <p:attrNameLst>
                                          <p:attrName>style.visibility</p:attrName>
                                        </p:attrNameLst>
                                      </p:cBhvr>
                                      <p:to>
                                        <p:strVal val="visible"/>
                                      </p:to>
                                    </p:set>
                                    <p:anim calcmode="lin" valueType="num">
                                      <p:cBhvr>
                                        <p:cTn id="27" dur="2500" fill="hold"/>
                                        <p:tgtEl>
                                          <p:spTgt spid="487"/>
                                        </p:tgtEl>
                                        <p:attrNameLst>
                                          <p:attrName>ppt_w</p:attrName>
                                        </p:attrNameLst>
                                      </p:cBhvr>
                                      <p:tavLst>
                                        <p:tav tm="0">
                                          <p:val>
                                            <p:fltVal val="0"/>
                                          </p:val>
                                        </p:tav>
                                        <p:tav tm="100000">
                                          <p:val>
                                            <p:strVal val="#ppt_w"/>
                                          </p:val>
                                        </p:tav>
                                      </p:tavLst>
                                    </p:anim>
                                    <p:anim calcmode="lin" valueType="num">
                                      <p:cBhvr>
                                        <p:cTn id="28" dur="2500" fill="hold"/>
                                        <p:tgtEl>
                                          <p:spTgt spid="4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animBg="1" advAuto="0"/>
      <p:bldP spid="488" grpId="0" animBg="1" advAuto="0"/>
      <p:bldP spid="489" grpId="0" animBg="1" advAuto="0"/>
      <p:bldP spid="490" grpId="0" animBg="1" advAuto="0"/>
      <p:bldP spid="49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Fig-circular-flow_base.gif"/>
          <p:cNvPicPr>
            <a:picLocks noChangeAspect="1"/>
          </p:cNvPicPr>
          <p:nvPr/>
        </p:nvPicPr>
        <p:blipFill>
          <a:blip r:embed="rId3">
            <a:extLst/>
          </a:blip>
          <a:stretch>
            <a:fillRect/>
          </a:stretch>
        </p:blipFill>
        <p:spPr>
          <a:xfrm>
            <a:off x="659450" y="953793"/>
            <a:ext cx="7686945" cy="6026565"/>
          </a:xfrm>
          <a:prstGeom prst="rect">
            <a:avLst/>
          </a:prstGeom>
          <a:ln w="12700">
            <a:miter lim="400000"/>
          </a:ln>
        </p:spPr>
      </p:pic>
      <p:pic>
        <p:nvPicPr>
          <p:cNvPr id="497" name="Fig-circular-flow_build3.gif"/>
          <p:cNvPicPr>
            <a:picLocks noChangeAspect="1"/>
          </p:cNvPicPr>
          <p:nvPr/>
        </p:nvPicPr>
        <p:blipFill>
          <a:blip r:embed="rId4">
            <a:extLst/>
          </a:blip>
          <a:stretch>
            <a:fillRect/>
          </a:stretch>
        </p:blipFill>
        <p:spPr>
          <a:xfrm>
            <a:off x="673447" y="1378939"/>
            <a:ext cx="2513007" cy="5419718"/>
          </a:xfrm>
          <a:prstGeom prst="rect">
            <a:avLst/>
          </a:prstGeom>
          <a:ln w="12700">
            <a:miter lim="400000"/>
          </a:ln>
        </p:spPr>
      </p:pic>
      <p:pic>
        <p:nvPicPr>
          <p:cNvPr id="498" name="Fig-circular-flow_build2.gif"/>
          <p:cNvPicPr>
            <a:picLocks noChangeAspect="1"/>
          </p:cNvPicPr>
          <p:nvPr/>
        </p:nvPicPr>
        <p:blipFill>
          <a:blip r:embed="rId5">
            <a:extLst/>
          </a:blip>
          <a:stretch>
            <a:fillRect/>
          </a:stretch>
        </p:blipFill>
        <p:spPr>
          <a:xfrm>
            <a:off x="5355731" y="1691542"/>
            <a:ext cx="2158886" cy="4357455"/>
          </a:xfrm>
          <a:prstGeom prst="rect">
            <a:avLst/>
          </a:prstGeom>
          <a:ln w="12700">
            <a:miter lim="400000"/>
          </a:ln>
        </p:spPr>
      </p:pic>
      <p:pic>
        <p:nvPicPr>
          <p:cNvPr id="499" name="Fig-circular-flow_build1.gif"/>
          <p:cNvPicPr>
            <a:picLocks noChangeAspect="1"/>
          </p:cNvPicPr>
          <p:nvPr/>
        </p:nvPicPr>
        <p:blipFill>
          <a:blip r:embed="rId6">
            <a:extLst/>
          </a:blip>
          <a:stretch>
            <a:fillRect/>
          </a:stretch>
        </p:blipFill>
        <p:spPr>
          <a:xfrm>
            <a:off x="5277477" y="954017"/>
            <a:ext cx="2980446" cy="5778245"/>
          </a:xfrm>
          <a:prstGeom prst="rect">
            <a:avLst/>
          </a:prstGeom>
          <a:ln w="12700">
            <a:miter lim="400000"/>
          </a:ln>
        </p:spPr>
      </p:pic>
      <p:sp>
        <p:nvSpPr>
          <p:cNvPr id="500" name="Shape 500"/>
          <p:cNvSpPr/>
          <p:nvPr/>
        </p:nvSpPr>
        <p:spPr>
          <a:xfrm>
            <a:off x="3810701" y="1755880"/>
            <a:ext cx="1751837" cy="3919335"/>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a:defRPr sz="25000">
                <a:solidFill>
                  <a:schemeClr val="accent4"/>
                </a:solidFill>
                <a:latin typeface="Comic Sans MS"/>
                <a:ea typeface="Comic Sans MS"/>
                <a:cs typeface="Comic Sans MS"/>
                <a:sym typeface="Comic Sans MS"/>
              </a:defRPr>
            </a:lvl1pPr>
          </a:lstStyle>
          <a:p>
            <a:pPr algn="ctr" defTabSz="410730" fontAlgn="auto" hangingPunct="0">
              <a:spcBef>
                <a:spcPts val="0"/>
              </a:spcBef>
              <a:spcAft>
                <a:spcPts val="0"/>
              </a:spcAft>
            </a:pPr>
            <a:r>
              <a:rPr kern="0">
                <a:solidFill>
                  <a:srgbClr val="DE6A10"/>
                </a:solidFill>
              </a:rPr>
              <a:t>?</a:t>
            </a:r>
          </a:p>
        </p:txBody>
      </p:sp>
      <p:sp>
        <p:nvSpPr>
          <p:cNvPr id="10" name="Title 6"/>
          <p:cNvSpPr txBox="1">
            <a:spLocks/>
          </p:cNvSpPr>
          <p:nvPr/>
        </p:nvSpPr>
        <p:spPr>
          <a:xfrm>
            <a:off x="962319" y="304812"/>
            <a:ext cx="7365011" cy="1143000"/>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a:lstStyle>
          <a:p>
            <a:r>
              <a:rPr lang="en-US" sz="2800" dirty="0" smtClean="0">
                <a:latin typeface="Gill Sans"/>
                <a:cs typeface="Gill Sans"/>
              </a:rPr>
              <a:t>Circular Flow or Break? </a:t>
            </a:r>
            <a:endParaRPr lang="en-US" sz="2800" dirty="0">
              <a:latin typeface="Gill Sans"/>
              <a:cs typeface="Gill Sans"/>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99"/>
                                        </p:tgtEl>
                                        <p:attrNameLst>
                                          <p:attrName>style.visibility</p:attrName>
                                        </p:attrNameLst>
                                      </p:cBhvr>
                                      <p:to>
                                        <p:strVal val="visible"/>
                                      </p:to>
                                    </p:set>
                                    <p:animEffect transition="in" filter="wipe(up)">
                                      <p:cBhvr>
                                        <p:cTn id="7" dur="20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498"/>
                                        </p:tgtEl>
                                        <p:attrNameLst>
                                          <p:attrName>style.visibility</p:attrName>
                                        </p:attrNameLst>
                                      </p:cBhvr>
                                      <p:to>
                                        <p:strVal val="visible"/>
                                      </p:to>
                                    </p:set>
                                    <p:animEffect transition="in" filter="wipe(down)">
                                      <p:cBhvr>
                                        <p:cTn id="12" dur="2000"/>
                                        <p:tgtEl>
                                          <p:spTgt spid="4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iterate>
                                    <p:tmAbs val="0"/>
                                  </p:iterate>
                                  <p:childTnLst>
                                    <p:set>
                                      <p:cBhvr>
                                        <p:cTn id="16" fill="hold"/>
                                        <p:tgtEl>
                                          <p:spTgt spid="497"/>
                                        </p:tgtEl>
                                        <p:attrNameLst>
                                          <p:attrName>style.visibility</p:attrName>
                                        </p:attrNameLst>
                                      </p:cBhvr>
                                      <p:to>
                                        <p:strVal val="visible"/>
                                      </p:to>
                                    </p:set>
                                    <p:animEffect transition="in" filter="wipe(down)">
                                      <p:cBhvr>
                                        <p:cTn id="17" dur="2000"/>
                                        <p:tgtEl>
                                          <p:spTgt spid="49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animBg="1" advAuto="0"/>
      <p:bldP spid="498" grpId="0" animBg="1" advAuto="0"/>
      <p:bldP spid="499" grpId="0" animBg="1" advAuto="0"/>
      <p:bldP spid="50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ben-bernanke.jpg"/>
          <p:cNvPicPr>
            <a:picLocks noChangeAspect="1"/>
          </p:cNvPicPr>
          <p:nvPr/>
        </p:nvPicPr>
        <p:blipFill>
          <a:blip r:embed="rId3">
            <a:extLst/>
          </a:blip>
          <a:stretch>
            <a:fillRect/>
          </a:stretch>
        </p:blipFill>
        <p:spPr>
          <a:xfrm>
            <a:off x="5266246" y="-583177"/>
            <a:ext cx="4745090" cy="7592144"/>
          </a:xfrm>
          <a:prstGeom prst="rect">
            <a:avLst/>
          </a:prstGeom>
          <a:ln w="12700">
            <a:miter lim="400000"/>
          </a:ln>
        </p:spPr>
      </p:pic>
      <p:sp>
        <p:nvSpPr>
          <p:cNvPr id="505" name="Shape 505"/>
          <p:cNvSpPr>
            <a:spLocks noGrp="1"/>
          </p:cNvSpPr>
          <p:nvPr>
            <p:ph type="ctrTitle"/>
          </p:nvPr>
        </p:nvSpPr>
        <p:spPr>
          <a:xfrm>
            <a:off x="-205949" y="310804"/>
            <a:ext cx="6544240" cy="1479427"/>
          </a:xfrm>
          <a:prstGeom prst="rect">
            <a:avLst/>
          </a:prstGeom>
          <a:noFill/>
        </p:spPr>
        <p:txBody>
          <a:bodyPr>
            <a:noAutofit/>
          </a:bodyPr>
          <a:lstStyle/>
          <a:p>
            <a:r>
              <a:rPr lang="en-CA" sz="2800" dirty="0">
                <a:latin typeface="Gill Sans"/>
                <a:cs typeface="Gill Sans"/>
              </a:rPr>
              <a:t>Why Ben </a:t>
            </a:r>
            <a:r>
              <a:rPr lang="en-CA" sz="2800" dirty="0" smtClean="0">
                <a:latin typeface="Gill Sans"/>
                <a:cs typeface="Gill Sans"/>
              </a:rPr>
              <a:t>Bernanke </a:t>
            </a:r>
            <a:r>
              <a:rPr lang="en-CA" sz="2800" dirty="0">
                <a:latin typeface="Gill Sans"/>
                <a:cs typeface="Gill Sans"/>
              </a:rPr>
              <a:t/>
            </a:r>
            <a:br>
              <a:rPr lang="en-CA" sz="2800" dirty="0">
                <a:latin typeface="Gill Sans"/>
                <a:cs typeface="Gill Sans"/>
              </a:rPr>
            </a:br>
            <a:r>
              <a:rPr lang="en-CA" sz="2800" dirty="0">
                <a:latin typeface="Gill Sans"/>
                <a:cs typeface="Gill Sans"/>
              </a:rPr>
              <a:t>Chose </a:t>
            </a:r>
            <a:r>
              <a:rPr lang="en-CA" sz="2800" dirty="0" smtClean="0">
                <a:latin typeface="Gill Sans"/>
                <a:cs typeface="Gill Sans"/>
              </a:rPr>
              <a:t>Economics</a:t>
            </a:r>
            <a:endParaRPr lang="en-CA" sz="2800" dirty="0">
              <a:latin typeface="Gill Sans"/>
              <a:cs typeface="Gill Sans"/>
            </a:endParaRPr>
          </a:p>
        </p:txBody>
      </p:sp>
      <p:pic>
        <p:nvPicPr>
          <p:cNvPr id="506" name="fg05_00200.jpg"/>
          <p:cNvPicPr>
            <a:picLocks noChangeAspect="1"/>
          </p:cNvPicPr>
          <p:nvPr/>
        </p:nvPicPr>
        <p:blipFill>
          <a:blip r:embed="rId4">
            <a:extLst/>
          </a:blip>
          <a:stretch>
            <a:fillRect/>
          </a:stretch>
        </p:blipFill>
        <p:spPr>
          <a:xfrm>
            <a:off x="228101" y="2021709"/>
            <a:ext cx="5532362" cy="464651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Content Placeholder 1"/>
          <p:cNvSpPr>
            <a:spLocks noGrp="1"/>
          </p:cNvSpPr>
          <p:nvPr>
            <p:ph idx="1"/>
          </p:nvPr>
        </p:nvSpPr>
        <p:spPr>
          <a:xfrm>
            <a:off x="457199" y="463763"/>
            <a:ext cx="7823201" cy="5653910"/>
          </a:xfrm>
        </p:spPr>
        <p:txBody>
          <a:bodyPr/>
          <a:lstStyle/>
          <a:p>
            <a:pPr marL="0" indent="0" algn="ctr">
              <a:buNone/>
            </a:pPr>
            <a:r>
              <a:rPr lang="en-US" dirty="0">
                <a:latin typeface="Gill Sans" charset="0"/>
                <a:ea typeface="ＭＳ Ｐゴシック" charset="0"/>
              </a:rPr>
              <a:t>The </a:t>
            </a:r>
            <a:r>
              <a:rPr lang="en-US" dirty="0" smtClean="0">
                <a:latin typeface="Gill Sans" charset="0"/>
                <a:ea typeface="ＭＳ Ｐゴシック" charset="0"/>
              </a:rPr>
              <a:t>Fundamental </a:t>
            </a:r>
            <a:r>
              <a:rPr lang="en-US" dirty="0">
                <a:latin typeface="Gill Sans" charset="0"/>
                <a:ea typeface="ＭＳ Ｐゴシック" charset="0"/>
              </a:rPr>
              <a:t>M</a:t>
            </a:r>
            <a:r>
              <a:rPr lang="en-US" dirty="0" smtClean="0">
                <a:latin typeface="Gill Sans" charset="0"/>
                <a:ea typeface="ＭＳ Ｐゴシック" charset="0"/>
              </a:rPr>
              <a:t>acroeconomic Question</a:t>
            </a:r>
            <a:endParaRPr lang="en-US" dirty="0">
              <a:latin typeface="Gill Sans" charset="0"/>
              <a:ea typeface="ＭＳ Ｐゴシック" charset="0"/>
            </a:endParaRPr>
          </a:p>
          <a:p>
            <a:pPr marL="0" indent="0">
              <a:lnSpc>
                <a:spcPct val="100000"/>
              </a:lnSpc>
              <a:spcAft>
                <a:spcPts val="0"/>
              </a:spcAft>
              <a:buNone/>
            </a:pPr>
            <a:r>
              <a:rPr lang="en-US" dirty="0" smtClean="0">
                <a:solidFill>
                  <a:srgbClr val="1385A7"/>
                </a:solidFill>
                <a:latin typeface="Gill Sans" charset="0"/>
                <a:ea typeface="ＭＳ Ｐゴシック" charset="0"/>
              </a:rPr>
              <a:t/>
            </a:r>
            <a:br>
              <a:rPr lang="en-US" dirty="0" smtClean="0">
                <a:solidFill>
                  <a:srgbClr val="1385A7"/>
                </a:solidFill>
                <a:latin typeface="Gill Sans" charset="0"/>
                <a:ea typeface="ＭＳ Ｐゴシック" charset="0"/>
              </a:rPr>
            </a:br>
            <a:r>
              <a:rPr lang="en-US" dirty="0" smtClean="0">
                <a:solidFill>
                  <a:srgbClr val="1385A7"/>
                </a:solidFill>
                <a:latin typeface="Gill Sans" charset="0"/>
                <a:ea typeface="ＭＳ Ｐゴシック" charset="0"/>
              </a:rPr>
              <a:t>“</a:t>
            </a:r>
            <a:r>
              <a:rPr lang="en-US" altLang="ja-JP" dirty="0">
                <a:solidFill>
                  <a:srgbClr val="1385A7"/>
                </a:solidFill>
                <a:latin typeface="Gill Sans" charset="0"/>
                <a:ea typeface="ＭＳ Ｐゴシック" charset="0"/>
              </a:rPr>
              <a:t>If left alone by government, do the price mechanisms </a:t>
            </a:r>
            <a:r>
              <a:rPr lang="en-US" altLang="ja-JP" dirty="0" smtClean="0">
                <a:solidFill>
                  <a:srgbClr val="1385A7"/>
                </a:solidFill>
                <a:latin typeface="Gill Sans" charset="0"/>
                <a:ea typeface="ＭＳ Ｐゴシック" charset="0"/>
              </a:rPr>
              <a:t/>
            </a:r>
            <a:br>
              <a:rPr lang="en-US" altLang="ja-JP" dirty="0" smtClean="0">
                <a:solidFill>
                  <a:srgbClr val="1385A7"/>
                </a:solidFill>
                <a:latin typeface="Gill Sans" charset="0"/>
                <a:ea typeface="ＭＳ Ｐゴシック" charset="0"/>
              </a:rPr>
            </a:br>
            <a:r>
              <a:rPr lang="en-US" altLang="ja-JP" dirty="0" smtClean="0">
                <a:solidFill>
                  <a:srgbClr val="1385A7"/>
                </a:solidFill>
                <a:latin typeface="Gill Sans" charset="0"/>
                <a:ea typeface="ＭＳ Ｐゴシック" charset="0"/>
              </a:rPr>
              <a:t>of </a:t>
            </a:r>
            <a:r>
              <a:rPr lang="en-US" altLang="ja-JP" dirty="0">
                <a:solidFill>
                  <a:srgbClr val="1385A7"/>
                </a:solidFill>
                <a:latin typeface="Gill Sans" charset="0"/>
                <a:ea typeface="ＭＳ Ｐゴシック" charset="0"/>
              </a:rPr>
              <a:t>market economies adjust quickly to maintain </a:t>
            </a:r>
            <a:r>
              <a:rPr lang="en-US" altLang="ja-JP" dirty="0" smtClean="0">
                <a:solidFill>
                  <a:srgbClr val="1385A7"/>
                </a:solidFill>
                <a:latin typeface="Gill Sans" charset="0"/>
                <a:ea typeface="ＭＳ Ｐゴシック" charset="0"/>
              </a:rPr>
              <a:t/>
            </a:r>
            <a:br>
              <a:rPr lang="en-US" altLang="ja-JP" dirty="0" smtClean="0">
                <a:solidFill>
                  <a:srgbClr val="1385A7"/>
                </a:solidFill>
                <a:latin typeface="Gill Sans" charset="0"/>
                <a:ea typeface="ＭＳ Ｐゴシック" charset="0"/>
              </a:rPr>
            </a:br>
            <a:r>
              <a:rPr lang="en-US" altLang="ja-JP" dirty="0" smtClean="0">
                <a:solidFill>
                  <a:srgbClr val="1385A7"/>
                </a:solidFill>
                <a:latin typeface="Gill Sans" charset="0"/>
                <a:ea typeface="ＭＳ Ｐゴシック" charset="0"/>
              </a:rPr>
              <a:t>steady </a:t>
            </a:r>
            <a:r>
              <a:rPr lang="en-US" altLang="ja-JP" dirty="0">
                <a:solidFill>
                  <a:srgbClr val="1385A7"/>
                </a:solidFill>
                <a:latin typeface="Gill Sans" charset="0"/>
                <a:ea typeface="ＭＳ Ｐゴシック" charset="0"/>
              </a:rPr>
              <a:t>growth in living standards, full employment, </a:t>
            </a:r>
            <a:r>
              <a:rPr lang="en-US" altLang="ja-JP" dirty="0" smtClean="0">
                <a:solidFill>
                  <a:srgbClr val="1385A7"/>
                </a:solidFill>
                <a:latin typeface="Gill Sans" charset="0"/>
                <a:ea typeface="ＭＳ Ｐゴシック" charset="0"/>
              </a:rPr>
              <a:t/>
            </a:r>
            <a:br>
              <a:rPr lang="en-US" altLang="ja-JP" dirty="0" smtClean="0">
                <a:solidFill>
                  <a:srgbClr val="1385A7"/>
                </a:solidFill>
                <a:latin typeface="Gill Sans" charset="0"/>
                <a:ea typeface="ＭＳ Ｐゴシック" charset="0"/>
              </a:rPr>
            </a:br>
            <a:r>
              <a:rPr lang="en-US" altLang="ja-JP" dirty="0" smtClean="0">
                <a:solidFill>
                  <a:srgbClr val="1385A7"/>
                </a:solidFill>
                <a:latin typeface="Gill Sans" charset="0"/>
                <a:ea typeface="ＭＳ Ｐゴシック" charset="0"/>
              </a:rPr>
              <a:t>and </a:t>
            </a:r>
            <a:r>
              <a:rPr lang="en-US" altLang="ja-JP" dirty="0">
                <a:solidFill>
                  <a:srgbClr val="1385A7"/>
                </a:solidFill>
                <a:latin typeface="Gill Sans" charset="0"/>
                <a:ea typeface="ＭＳ Ｐゴシック" charset="0"/>
              </a:rPr>
              <a:t>stable prices?</a:t>
            </a:r>
            <a:r>
              <a:rPr lang="en-US" dirty="0" smtClean="0">
                <a:solidFill>
                  <a:srgbClr val="1385A7"/>
                </a:solidFill>
                <a:latin typeface="Gill Sans" charset="0"/>
                <a:ea typeface="ＭＳ Ｐゴシック" charset="0"/>
              </a:rPr>
              <a:t>”</a:t>
            </a:r>
            <a:r>
              <a:rPr lang="en-US" dirty="0" smtClean="0">
                <a:latin typeface="Gill Sans" charset="0"/>
                <a:ea typeface="ＭＳ Ｐゴシック" charset="0"/>
              </a:rPr>
              <a:t/>
            </a:r>
            <a:br>
              <a:rPr lang="en-US" dirty="0" smtClean="0">
                <a:latin typeface="Gill Sans" charset="0"/>
                <a:ea typeface="ＭＳ Ｐゴシック" charset="0"/>
              </a:rPr>
            </a:br>
            <a:endParaRPr lang="en-US" altLang="ja-JP" dirty="0">
              <a:latin typeface="Gill Sans" charset="0"/>
              <a:ea typeface="ＭＳ Ｐゴシック" charset="0"/>
            </a:endParaRPr>
          </a:p>
          <a:p>
            <a:pPr>
              <a:spcAft>
                <a:spcPts val="600"/>
              </a:spcAft>
            </a:pPr>
            <a:r>
              <a:rPr lang="en-US" dirty="0">
                <a:solidFill>
                  <a:srgbClr val="1385A7"/>
                </a:solidFill>
                <a:latin typeface="Gill Sans" charset="0"/>
                <a:ea typeface="ＭＳ Ｐゴシック" charset="0"/>
              </a:rPr>
              <a:t>“Yes — Markets Self-Adjust” </a:t>
            </a:r>
            <a:r>
              <a:rPr lang="en-US" dirty="0">
                <a:latin typeface="Gill Sans" charset="0"/>
                <a:ea typeface="ＭＳ Ｐゴシック" charset="0"/>
              </a:rPr>
              <a:t>answer is based on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solidFill>
                  <a:srgbClr val="BD4536"/>
                </a:solidFill>
                <a:latin typeface="Gill Sans" charset="0"/>
                <a:ea typeface="ＭＳ Ｐゴシック" charset="0"/>
              </a:rPr>
              <a:t>Say’s </a:t>
            </a:r>
            <a:r>
              <a:rPr lang="en-US" dirty="0">
                <a:solidFill>
                  <a:srgbClr val="BD4536"/>
                </a:solidFill>
                <a:latin typeface="Gill Sans" charset="0"/>
                <a:ea typeface="ＭＳ Ｐゴシック" charset="0"/>
              </a:rPr>
              <a:t>Law </a:t>
            </a:r>
            <a:r>
              <a:rPr lang="en-US" dirty="0" smtClean="0">
                <a:latin typeface="Gill Sans" charset="0"/>
                <a:ea typeface="ＭＳ Ｐゴシック" charset="0"/>
              </a:rPr>
              <a:t>— </a:t>
            </a:r>
            <a:r>
              <a:rPr lang="en-US" dirty="0">
                <a:latin typeface="Gill Sans" charset="0"/>
                <a:ea typeface="ＭＳ Ｐゴシック" charset="0"/>
              </a:rPr>
              <a:t>supply creates its </a:t>
            </a:r>
            <a:r>
              <a:rPr lang="en-US" dirty="0" smtClean="0">
                <a:latin typeface="Gill Sans" charset="0"/>
                <a:ea typeface="ＭＳ Ｐゴシック" charset="0"/>
              </a:rPr>
              <a:t>own demand </a:t>
            </a:r>
            <a:r>
              <a:rPr lang="en-US" dirty="0" smtClean="0">
                <a:solidFill>
                  <a:srgbClr val="BD4536"/>
                </a:solidFill>
                <a:latin typeface="Gill Sans" charset="0"/>
                <a:ea typeface="ＭＳ Ｐゴシック" charset="0"/>
              </a:rPr>
              <a:t>(F. Hayek)</a:t>
            </a:r>
            <a:br>
              <a:rPr lang="en-US" dirty="0" smtClean="0">
                <a:solidFill>
                  <a:srgbClr val="BD4536"/>
                </a:solidFill>
                <a:latin typeface="Gill Sans" charset="0"/>
                <a:ea typeface="ＭＳ Ｐゴシック" charset="0"/>
              </a:rPr>
            </a:br>
            <a:endParaRPr lang="en-US" dirty="0">
              <a:solidFill>
                <a:srgbClr val="BD4536"/>
              </a:solidFill>
              <a:latin typeface="Gill Sans" charset="0"/>
              <a:ea typeface="ＭＳ Ｐゴシック" charset="0"/>
            </a:endParaRPr>
          </a:p>
          <a:p>
            <a:pPr>
              <a:spcAft>
                <a:spcPts val="600"/>
              </a:spcAft>
            </a:pPr>
            <a:r>
              <a:rPr lang="en-US" dirty="0">
                <a:solidFill>
                  <a:srgbClr val="1385A7"/>
                </a:solidFill>
                <a:latin typeface="Gill Sans" charset="0"/>
                <a:ea typeface="ＭＳ Ｐゴシック" charset="0"/>
              </a:rPr>
              <a:t>“</a:t>
            </a:r>
            <a:r>
              <a:rPr lang="en-US" altLang="ja-JP" dirty="0">
                <a:solidFill>
                  <a:srgbClr val="1385A7"/>
                </a:solidFill>
                <a:latin typeface="Gill Sans" charset="0"/>
                <a:ea typeface="ＭＳ Ｐゴシック" charset="0"/>
              </a:rPr>
              <a:t>No — Markets Fail Often</a:t>
            </a:r>
            <a:r>
              <a:rPr lang="en-US" dirty="0">
                <a:solidFill>
                  <a:srgbClr val="1385A7"/>
                </a:solidFill>
                <a:latin typeface="Gill Sans" charset="0"/>
                <a:ea typeface="ＭＳ Ｐゴシック" charset="0"/>
              </a:rPr>
              <a:t>”</a:t>
            </a:r>
            <a:r>
              <a:rPr lang="en-US" altLang="ja-JP" dirty="0">
                <a:solidFill>
                  <a:srgbClr val="1385A7"/>
                </a:solidFill>
                <a:latin typeface="Gill Sans" charset="0"/>
                <a:ea typeface="ＭＳ Ｐゴシック" charset="0"/>
              </a:rPr>
              <a:t> </a:t>
            </a:r>
            <a:r>
              <a:rPr lang="en-US" altLang="ja-JP" dirty="0">
                <a:latin typeface="Gill Sans" charset="0"/>
                <a:ea typeface="ＭＳ Ｐゴシック" charset="0"/>
              </a:rPr>
              <a:t>answer is from </a:t>
            </a:r>
            <a:r>
              <a:rPr lang="en-US" altLang="ja-JP" dirty="0" smtClean="0">
                <a:latin typeface="Gill Sans" charset="0"/>
                <a:ea typeface="ＭＳ Ｐゴシック" charset="0"/>
              </a:rPr>
              <a:t/>
            </a:r>
            <a:br>
              <a:rPr lang="en-US" altLang="ja-JP" dirty="0" smtClean="0">
                <a:latin typeface="Gill Sans" charset="0"/>
                <a:ea typeface="ＭＳ Ｐゴシック" charset="0"/>
              </a:rPr>
            </a:br>
            <a:r>
              <a:rPr lang="en-US" altLang="ja-JP" dirty="0" smtClean="0">
                <a:solidFill>
                  <a:srgbClr val="BD4536"/>
                </a:solidFill>
                <a:latin typeface="Gill Sans" charset="0"/>
                <a:ea typeface="ＭＳ Ｐゴシック" charset="0"/>
              </a:rPr>
              <a:t>J</a:t>
            </a:r>
            <a:r>
              <a:rPr lang="en-US" altLang="ja-JP" dirty="0">
                <a:solidFill>
                  <a:srgbClr val="BD4536"/>
                </a:solidFill>
                <a:latin typeface="Gill Sans" charset="0"/>
                <a:ea typeface="ＭＳ Ｐゴシック" charset="0"/>
              </a:rPr>
              <a:t>. M. Keynes, </a:t>
            </a:r>
            <a:r>
              <a:rPr lang="en-US" altLang="ja-JP" dirty="0">
                <a:latin typeface="Gill Sans" charset="0"/>
                <a:ea typeface="ＭＳ Ｐゴシック" charset="0"/>
              </a:rPr>
              <a:t>founder of macroeconomics </a:t>
            </a:r>
            <a:r>
              <a:rPr lang="en-US" altLang="ja-JP" dirty="0" smtClean="0">
                <a:latin typeface="Gill Sans" charset="0"/>
                <a:ea typeface="ＭＳ Ｐゴシック" charset="0"/>
              </a:rPr>
              <a:t>in1930s</a:t>
            </a:r>
            <a:br>
              <a:rPr lang="en-US" altLang="ja-JP" dirty="0" smtClean="0">
                <a:latin typeface="Gill Sans" charset="0"/>
                <a:ea typeface="ＭＳ Ｐゴシック" charset="0"/>
              </a:rPr>
            </a:br>
            <a:r>
              <a:rPr lang="en-US" altLang="ja-JP" dirty="0" smtClean="0">
                <a:latin typeface="Gill Sans" charset="0"/>
                <a:ea typeface="ＭＳ Ｐゴシック" charset="0"/>
              </a:rPr>
              <a:t/>
            </a:r>
            <a:br>
              <a:rPr lang="en-US" altLang="ja-JP" dirty="0" smtClean="0">
                <a:latin typeface="Gill Sans" charset="0"/>
                <a:ea typeface="ＭＳ Ｐゴシック" charset="0"/>
              </a:rPr>
            </a:br>
            <a:endParaRPr lang="en-US" dirty="0">
              <a:solidFill>
                <a:schemeClr val="bg1">
                  <a:lumMod val="75000"/>
                </a:schemeClr>
              </a:solidFill>
              <a:latin typeface="Gill Sans" charset="0"/>
              <a:ea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89">
                                            <p:txEl>
                                              <p:pRg st="2" end="2"/>
                                            </p:txEl>
                                          </p:spTgt>
                                        </p:tgtEl>
                                        <p:attrNameLst>
                                          <p:attrName>style.visibility</p:attrName>
                                        </p:attrNameLst>
                                      </p:cBhvr>
                                      <p:to>
                                        <p:strVal val="visible"/>
                                      </p:to>
                                    </p:set>
                                    <p:animEffect transition="in" filter="dissolve">
                                      <p:cBhvr>
                                        <p:cTn id="7" dur="500"/>
                                        <p:tgtEl>
                                          <p:spTgt spid="1228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289">
                                            <p:txEl>
                                              <p:pRg st="3" end="3"/>
                                            </p:txEl>
                                          </p:spTgt>
                                        </p:tgtEl>
                                        <p:attrNameLst>
                                          <p:attrName>style.visibility</p:attrName>
                                        </p:attrNameLst>
                                      </p:cBhvr>
                                      <p:to>
                                        <p:strVal val="visible"/>
                                      </p:to>
                                    </p:set>
                                    <p:animEffect transition="in" filter="dissolve">
                                      <p:cBhvr>
                                        <p:cTn id="12" dur="500"/>
                                        <p:tgtEl>
                                          <p:spTgt spid="122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0_second_invisible_han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81" y="601149"/>
            <a:ext cx="10785475" cy="5461000"/>
          </a:xfrm>
          <a:prstGeom prst="rect">
            <a:avLst/>
          </a:prstGeom>
        </p:spPr>
      </p:pic>
    </p:spTree>
    <p:extLst>
      <p:ext uri="{BB962C8B-B14F-4D97-AF65-F5344CB8AC3E}">
        <p14:creationId xmlns:p14="http://schemas.microsoft.com/office/powerpoint/2010/main" val="2854587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3"/>
          <p:cNvSpPr>
            <a:spLocks noGrp="1"/>
          </p:cNvSpPr>
          <p:nvPr>
            <p:ph type="ctrTitle"/>
          </p:nvPr>
        </p:nvSpPr>
        <p:spPr>
          <a:xfrm>
            <a:off x="0" y="1"/>
            <a:ext cx="9144000" cy="1470025"/>
          </a:xfrm>
        </p:spPr>
        <p:txBody>
          <a:bodyPr/>
          <a:lstStyle/>
          <a:p>
            <a:r>
              <a:rPr lang="en-US" dirty="0" smtClean="0">
                <a:solidFill>
                  <a:srgbClr val="1385A7"/>
                </a:solidFill>
                <a:ea typeface="ＭＳ Ｐゴシック" charset="0"/>
              </a:rPr>
              <a:t>ECONOMICS AND POLITICS</a:t>
            </a:r>
            <a:endParaRPr lang="en-US" dirty="0">
              <a:solidFill>
                <a:srgbClr val="1385A7"/>
              </a:solidFill>
              <a:ea typeface="ＭＳ Ｐゴシック" charset="0"/>
            </a:endParaRPr>
          </a:p>
        </p:txBody>
      </p:sp>
      <p:sp>
        <p:nvSpPr>
          <p:cNvPr id="13314" name="Content Placeholder 4"/>
          <p:cNvSpPr>
            <a:spLocks noGrp="1"/>
          </p:cNvSpPr>
          <p:nvPr>
            <p:ph type="body" sz="quarter" idx="10"/>
          </p:nvPr>
        </p:nvSpPr>
        <p:spPr>
          <a:xfrm>
            <a:off x="1507067" y="3545429"/>
            <a:ext cx="6079066" cy="2652156"/>
          </a:xfrm>
          <a:prstGeom prst="rect">
            <a:avLst/>
          </a:prstGeom>
        </p:spPr>
        <p:txBody>
          <a:bodyPr/>
          <a:lstStyle/>
          <a:p>
            <a:r>
              <a:rPr lang="en-US" dirty="0">
                <a:latin typeface="Gill Sans" charset="0"/>
                <a:ea typeface="ＭＳ Ｐゴシック" charset="0"/>
              </a:rPr>
              <a:t>The “Yes” and “No” answers to the </a:t>
            </a:r>
            <a:r>
              <a:rPr lang="en-US" dirty="0" smtClean="0">
                <a:latin typeface="Gill Sans" charset="0"/>
                <a:ea typeface="ＭＳ Ｐゴシック" charset="0"/>
              </a:rPr>
              <a:t>question  “</a:t>
            </a:r>
            <a:r>
              <a:rPr lang="en-US" altLang="ja-JP" dirty="0">
                <a:latin typeface="Gill Sans" charset="0"/>
                <a:ea typeface="ＭＳ Ｐゴシック" charset="0"/>
              </a:rPr>
              <a:t>If left alone, do markets quickly self-adjust?</a:t>
            </a:r>
            <a:r>
              <a:rPr lang="en-US" dirty="0" smtClean="0">
                <a:latin typeface="Gill Sans" charset="0"/>
                <a:ea typeface="ＭＳ Ｐゴシック" charset="0"/>
              </a:rPr>
              <a:t>”</a:t>
            </a:r>
            <a:r>
              <a:rPr lang="en-US" dirty="0">
                <a:latin typeface="Gill Sans" charset="0"/>
                <a:ea typeface="ＭＳ Ｐゴシック" charset="0"/>
              </a:rPr>
              <a:t> </a:t>
            </a:r>
            <a:r>
              <a:rPr lang="en-US" altLang="ja-JP" dirty="0" smtClean="0">
                <a:latin typeface="Gill Sans" charset="0"/>
                <a:ea typeface="ＭＳ Ｐゴシック" charset="0"/>
              </a:rPr>
              <a:t>differ </a:t>
            </a:r>
            <a:r>
              <a:rPr lang="en-US" altLang="ja-JP" dirty="0">
                <a:latin typeface="Gill Sans" charset="0"/>
                <a:ea typeface="ＭＳ Ｐゴシック" charset="0"/>
              </a:rPr>
              <a:t>on the fallacy of composition, causes of business cycles, risk of government failure versus market failure</a:t>
            </a:r>
            <a:r>
              <a:rPr lang="en-US" altLang="ja-JP" dirty="0" smtClean="0">
                <a:latin typeface="Gill Sans" charset="0"/>
                <a:ea typeface="ＭＳ Ｐゴシック" charset="0"/>
              </a:rPr>
              <a:t>, role </a:t>
            </a:r>
            <a:r>
              <a:rPr lang="en-US" altLang="ja-JP" dirty="0">
                <a:latin typeface="Gill Sans" charset="0"/>
                <a:ea typeface="ＭＳ Ｐゴシック" charset="0"/>
              </a:rPr>
              <a:t>for government, and political positions.</a:t>
            </a:r>
            <a:endParaRPr lang="en-US" dirty="0">
              <a:latin typeface="Gill Sans" charset="0"/>
              <a:ea typeface="ＭＳ Ｐゴシック" charset="0"/>
            </a:endParaRPr>
          </a:p>
        </p:txBody>
      </p:sp>
      <p:pic>
        <p:nvPicPr>
          <p:cNvPr id="3" name="Picture 2" descr="stori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00" y="1443564"/>
            <a:ext cx="3365500" cy="1892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ew 1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0"/>
            <a:ext cx="9015620" cy="6858000"/>
          </a:xfrm>
          <a:prstGeom prst="rect">
            <a:avLst/>
          </a:prstGeom>
        </p:spPr>
      </p:pic>
      <p:sp>
        <p:nvSpPr>
          <p:cNvPr id="4" name="Rectangle 3"/>
          <p:cNvSpPr/>
          <p:nvPr/>
        </p:nvSpPr>
        <p:spPr>
          <a:xfrm>
            <a:off x="529" y="5738196"/>
            <a:ext cx="9151665" cy="1518537"/>
          </a:xfrm>
          <a:prstGeom prst="rect">
            <a:avLst/>
          </a:prstGeom>
          <a:solidFill>
            <a:schemeClr val="bg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Gill Sans MT"/>
            </a:endParaRPr>
          </a:p>
        </p:txBody>
      </p:sp>
      <p:sp>
        <p:nvSpPr>
          <p:cNvPr id="3" name="TextBox 2"/>
          <p:cNvSpPr txBox="1"/>
          <p:nvPr/>
        </p:nvSpPr>
        <p:spPr>
          <a:xfrm>
            <a:off x="-8196" y="5858360"/>
            <a:ext cx="9340647" cy="677108"/>
          </a:xfrm>
          <a:prstGeom prst="rect">
            <a:avLst/>
          </a:prstGeom>
          <a:noFill/>
        </p:spPr>
        <p:txBody>
          <a:bodyPr wrap="square" rtlCol="0">
            <a:spAutoFit/>
          </a:bodyPr>
          <a:lstStyle/>
          <a:p>
            <a:pPr algn="ctr"/>
            <a:r>
              <a:rPr lang="en-US" sz="3800" dirty="0" smtClean="0">
                <a:solidFill>
                  <a:srgbClr val="000000"/>
                </a:solidFill>
              </a:rPr>
              <a:t>                                          Microeconomics</a:t>
            </a:r>
            <a:endParaRPr lang="en-US" sz="3800" dirty="0">
              <a:solidFill>
                <a:srgbClr val="000000"/>
              </a:solidFill>
            </a:endParaRPr>
          </a:p>
        </p:txBody>
      </p:sp>
    </p:spTree>
    <p:extLst>
      <p:ext uri="{BB962C8B-B14F-4D97-AF65-F5344CB8AC3E}">
        <p14:creationId xmlns:p14="http://schemas.microsoft.com/office/powerpoint/2010/main" val="128550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Content Placeholder 1"/>
          <p:cNvSpPr>
            <a:spLocks noGrp="1"/>
          </p:cNvSpPr>
          <p:nvPr>
            <p:ph idx="1"/>
          </p:nvPr>
        </p:nvSpPr>
        <p:spPr>
          <a:xfrm>
            <a:off x="457201" y="457215"/>
            <a:ext cx="5478463" cy="4940805"/>
          </a:xfrm>
        </p:spPr>
        <p:txBody>
          <a:bodyPr/>
          <a:lstStyle/>
          <a:p>
            <a:pPr>
              <a:lnSpc>
                <a:spcPct val="114000"/>
              </a:lnSpc>
              <a:spcAft>
                <a:spcPts val="600"/>
              </a:spcAft>
            </a:pPr>
            <a:r>
              <a:rPr lang="en-US" dirty="0">
                <a:latin typeface="Gill Sans" charset="0"/>
                <a:ea typeface="ＭＳ Ｐゴシック" charset="0"/>
              </a:rPr>
              <a:t>Like </a:t>
            </a:r>
            <a:r>
              <a:rPr lang="en-US" dirty="0" smtClean="0">
                <a:solidFill>
                  <a:srgbClr val="BD4536"/>
                </a:solidFill>
                <a:latin typeface="Gill Sans" charset="0"/>
                <a:ea typeface="ＭＳ Ｐゴシック" charset="0"/>
              </a:rPr>
              <a:t>Say </a:t>
            </a:r>
            <a:r>
              <a:rPr lang="en-US" dirty="0" smtClean="0">
                <a:latin typeface="Gill Sans" charset="0"/>
                <a:ea typeface="ＭＳ Ｐゴシック" charset="0"/>
              </a:rPr>
              <a:t>(and </a:t>
            </a:r>
            <a:r>
              <a:rPr lang="en-US" dirty="0" smtClean="0">
                <a:solidFill>
                  <a:srgbClr val="BD4536"/>
                </a:solidFill>
                <a:latin typeface="Gill Sans" charset="0"/>
                <a:ea typeface="ＭＳ Ｐゴシック" charset="0"/>
              </a:rPr>
              <a:t>Hayek</a:t>
            </a:r>
            <a:r>
              <a:rPr lang="en-US" dirty="0" smtClean="0">
                <a:latin typeface="Gill Sans" charset="0"/>
                <a:ea typeface="ＭＳ Ｐゴシック" charset="0"/>
              </a:rPr>
              <a:t>) </a:t>
            </a:r>
            <a:r>
              <a:rPr lang="en-US" dirty="0">
                <a:latin typeface="Gill Sans" charset="0"/>
                <a:ea typeface="ＭＳ Ｐゴシック" charset="0"/>
              </a:rPr>
              <a:t>and </a:t>
            </a:r>
            <a:r>
              <a:rPr lang="en-US" dirty="0" smtClean="0">
                <a:solidFill>
                  <a:srgbClr val="BD4536"/>
                </a:solidFill>
                <a:latin typeface="Gill Sans" charset="0"/>
                <a:ea typeface="ＭＳ Ｐゴシック" charset="0"/>
              </a:rPr>
              <a:t>Keynes</a:t>
            </a:r>
            <a:r>
              <a:rPr lang="en-US" dirty="0">
                <a:latin typeface="Gill Sans" charset="0"/>
                <a:ea typeface="ＭＳ Ｐゴシック" charset="0"/>
              </a:rPr>
              <a:t>, economists and politicians today disagree about the fundamental macroeconomic question</a:t>
            </a:r>
          </a:p>
          <a:p>
            <a:pPr>
              <a:lnSpc>
                <a:spcPct val="114000"/>
              </a:lnSpc>
              <a:spcAft>
                <a:spcPts val="600"/>
              </a:spcAft>
            </a:pPr>
            <a:r>
              <a:rPr lang="en-US" dirty="0">
                <a:solidFill>
                  <a:srgbClr val="1385A7"/>
                </a:solidFill>
                <a:latin typeface="Gill Sans" charset="0"/>
                <a:ea typeface="ＭＳ Ｐゴシック" charset="0"/>
              </a:rPr>
              <a:t>Market failure</a:t>
            </a:r>
            <a:br>
              <a:rPr lang="en-US" dirty="0">
                <a:solidFill>
                  <a:srgbClr val="1385A7"/>
                </a:solidFill>
                <a:latin typeface="Gill Sans" charset="0"/>
                <a:ea typeface="ＭＳ Ｐゴシック" charset="0"/>
              </a:rPr>
            </a:br>
            <a:r>
              <a:rPr lang="en-US" dirty="0">
                <a:latin typeface="Gill Sans" charset="0"/>
                <a:ea typeface="ＭＳ Ｐゴシック" charset="0"/>
              </a:rPr>
              <a:t>market outcomes are inefficient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or </a:t>
            </a:r>
            <a:r>
              <a:rPr lang="en-US" dirty="0">
                <a:latin typeface="Gill Sans" charset="0"/>
                <a:ea typeface="ＭＳ Ｐゴシック" charset="0"/>
              </a:rPr>
              <a:t>inequitable and fail to serve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the </a:t>
            </a:r>
            <a:r>
              <a:rPr lang="en-US" dirty="0">
                <a:latin typeface="Gill Sans" charset="0"/>
                <a:ea typeface="ＭＳ Ｐゴシック" charset="0"/>
              </a:rPr>
              <a:t>public interest</a:t>
            </a:r>
          </a:p>
          <a:p>
            <a:pPr>
              <a:lnSpc>
                <a:spcPct val="114000"/>
              </a:lnSpc>
              <a:spcAft>
                <a:spcPts val="600"/>
              </a:spcAft>
            </a:pPr>
            <a:r>
              <a:rPr lang="en-US" dirty="0">
                <a:solidFill>
                  <a:srgbClr val="1385A7"/>
                </a:solidFill>
                <a:latin typeface="Gill Sans" charset="0"/>
                <a:ea typeface="ＭＳ Ｐゴシック" charset="0"/>
              </a:rPr>
              <a:t>Government failure</a:t>
            </a:r>
            <a:br>
              <a:rPr lang="en-US" dirty="0">
                <a:solidFill>
                  <a:srgbClr val="1385A7"/>
                </a:solidFill>
                <a:latin typeface="Gill Sans" charset="0"/>
                <a:ea typeface="ＭＳ Ｐゴシック" charset="0"/>
              </a:rPr>
            </a:br>
            <a:r>
              <a:rPr lang="en-US" dirty="0">
                <a:latin typeface="Gill Sans" charset="0"/>
                <a:ea typeface="ＭＳ Ｐゴシック" charset="0"/>
              </a:rPr>
              <a:t>government policy fails to serve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the </a:t>
            </a:r>
            <a:r>
              <a:rPr lang="en-US" dirty="0">
                <a:latin typeface="Gill Sans" charset="0"/>
                <a:ea typeface="ＭＳ Ｐゴシック" charset="0"/>
              </a:rPr>
              <a:t>public interest</a:t>
            </a:r>
          </a:p>
        </p:txBody>
      </p:sp>
      <p:pic>
        <p:nvPicPr>
          <p:cNvPr id="3" name="Picture 2" descr="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268" y="1011772"/>
            <a:ext cx="2370665" cy="3488708"/>
          </a:xfrm>
          <a:prstGeom prst="rect">
            <a:avLst/>
          </a:prstGeom>
        </p:spPr>
      </p:pic>
      <p:sp>
        <p:nvSpPr>
          <p:cNvPr id="2" name="TextBox 1"/>
          <p:cNvSpPr txBox="1"/>
          <p:nvPr/>
        </p:nvSpPr>
        <p:spPr>
          <a:xfrm>
            <a:off x="5554134" y="4893735"/>
            <a:ext cx="3539064" cy="1323435"/>
          </a:xfrm>
          <a:prstGeom prst="rect">
            <a:avLst/>
          </a:prstGeom>
          <a:noFill/>
          <a:ln>
            <a:solidFill>
              <a:srgbClr val="BD4536"/>
            </a:solidFill>
          </a:ln>
        </p:spPr>
        <p:txBody>
          <a:bodyPr wrap="square" lIns="91435" tIns="45718" rIns="91435" bIns="45718" rtlCol="0">
            <a:spAutoFit/>
          </a:bodyPr>
          <a:lstStyle/>
          <a:p>
            <a:r>
              <a:rPr lang="en-US" sz="2000" b="1" dirty="0">
                <a:solidFill>
                  <a:srgbClr val="BD4536"/>
                </a:solidFill>
                <a:latin typeface="Calibri" charset="0"/>
              </a:rPr>
              <a:t>The “economic crisis was a failure, not of the free market, but of government”</a:t>
            </a:r>
          </a:p>
          <a:p>
            <a:r>
              <a:rPr lang="en-US" sz="2000" b="1" dirty="0">
                <a:solidFill>
                  <a:srgbClr val="BD4536"/>
                </a:solidFill>
                <a:latin typeface="Calibri" charset="0"/>
              </a:rPr>
              <a:t>-- Charles Koch</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337">
                                            <p:txEl>
                                              <p:pRg st="1" end="1"/>
                                            </p:txEl>
                                          </p:spTgt>
                                        </p:tgtEl>
                                        <p:attrNameLst>
                                          <p:attrName>style.visibility</p:attrName>
                                        </p:attrNameLst>
                                      </p:cBhvr>
                                      <p:to>
                                        <p:strVal val="visible"/>
                                      </p:to>
                                    </p:set>
                                    <p:animEffect transition="in" filter="dissolve">
                                      <p:cBhvr>
                                        <p:cTn id="7" dur="500"/>
                                        <p:tgtEl>
                                          <p:spTgt spid="143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37">
                                            <p:txEl>
                                              <p:pRg st="2" end="2"/>
                                            </p:txEl>
                                          </p:spTgt>
                                        </p:tgtEl>
                                        <p:attrNameLst>
                                          <p:attrName>style.visibility</p:attrName>
                                        </p:attrNameLst>
                                      </p:cBhvr>
                                      <p:to>
                                        <p:strVal val="visible"/>
                                      </p:to>
                                    </p:set>
                                    <p:animEffect transition="in" filter="dissolve">
                                      <p:cBhvr>
                                        <p:cTn id="12" dur="500"/>
                                        <p:tgtEl>
                                          <p:spTgt spid="1433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16" y="3793066"/>
            <a:ext cx="2792959" cy="3064933"/>
          </a:xfrm>
          <a:prstGeom prst="rect">
            <a:avLst/>
          </a:prstGeom>
        </p:spPr>
      </p:pic>
      <p:sp>
        <p:nvSpPr>
          <p:cNvPr id="15361" name="Content Placeholder 3"/>
          <p:cNvSpPr>
            <a:spLocks noGrp="1"/>
          </p:cNvSpPr>
          <p:nvPr>
            <p:ph idx="1"/>
          </p:nvPr>
        </p:nvSpPr>
        <p:spPr>
          <a:xfrm>
            <a:off x="457199" y="472230"/>
            <a:ext cx="7808383" cy="5653910"/>
          </a:xfrm>
        </p:spPr>
        <p:txBody>
          <a:bodyPr/>
          <a:lstStyle/>
          <a:p>
            <a:r>
              <a:rPr lang="en-US" dirty="0" smtClean="0">
                <a:solidFill>
                  <a:srgbClr val="1385A7"/>
                </a:solidFill>
                <a:latin typeface="Gill Sans" charset="0"/>
                <a:ea typeface="ＭＳ Ｐゴシック" charset="0"/>
              </a:rPr>
              <a:t>Yes </a:t>
            </a:r>
            <a:r>
              <a:rPr lang="en-US" dirty="0">
                <a:solidFill>
                  <a:srgbClr val="1385A7"/>
                </a:solidFill>
                <a:latin typeface="Gill Sans" charset="0"/>
                <a:ea typeface="ＭＳ Ｐゴシック" charset="0"/>
              </a:rPr>
              <a:t>— Left Alone, Markets Self-Adjust — Hands </a:t>
            </a:r>
            <a:r>
              <a:rPr lang="en-US" dirty="0" smtClean="0">
                <a:solidFill>
                  <a:srgbClr val="1385A7"/>
                </a:solidFill>
                <a:latin typeface="Gill Sans" charset="0"/>
                <a:ea typeface="ＭＳ Ｐゴシック" charset="0"/>
              </a:rPr>
              <a:t>Off </a:t>
            </a:r>
            <a:r>
              <a:rPr lang="en-US" dirty="0">
                <a:latin typeface="Gill Sans" charset="0"/>
                <a:ea typeface="ＭＳ Ｐゴシック" charset="0"/>
              </a:rPr>
              <a:t>camp believes</a:t>
            </a:r>
          </a:p>
          <a:p>
            <a:pPr lvl="1"/>
            <a:r>
              <a:rPr lang="en-US" dirty="0">
                <a:latin typeface="Gill Sans" charset="0"/>
                <a:ea typeface="ＭＳ Ｐゴシック" charset="0"/>
              </a:rPr>
              <a:t>Macroeconomic and microeconomic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outcomes </a:t>
            </a:r>
            <a:r>
              <a:rPr lang="en-US" dirty="0">
                <a:latin typeface="Gill Sans" charset="0"/>
                <a:ea typeface="ＭＳ Ｐゴシック" charset="0"/>
              </a:rPr>
              <a:t>are the same</a:t>
            </a:r>
          </a:p>
          <a:p>
            <a:pPr lvl="1"/>
            <a:r>
              <a:rPr lang="en-US" dirty="0">
                <a:latin typeface="Gill Sans" charset="0"/>
                <a:ea typeface="ＭＳ Ｐゴシック" charset="0"/>
              </a:rPr>
              <a:t>External events or government policy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cause </a:t>
            </a:r>
            <a:r>
              <a:rPr lang="en-US" dirty="0">
                <a:latin typeface="Gill Sans" charset="0"/>
                <a:ea typeface="ＭＳ Ｐゴシック" charset="0"/>
              </a:rPr>
              <a:t>business cycles</a:t>
            </a:r>
          </a:p>
          <a:p>
            <a:pPr lvl="1"/>
            <a:r>
              <a:rPr lang="en-US" dirty="0">
                <a:latin typeface="Gill Sans" charset="0"/>
                <a:ea typeface="ＭＳ Ｐゴシック" charset="0"/>
              </a:rPr>
              <a:t>Government failure is more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likely </a:t>
            </a:r>
            <a:r>
              <a:rPr lang="en-US" dirty="0">
                <a:latin typeface="Gill Sans" charset="0"/>
                <a:ea typeface="ＭＳ Ｐゴシック" charset="0"/>
              </a:rPr>
              <a:t>than market failure</a:t>
            </a:r>
          </a:p>
          <a:p>
            <a:pPr lvl="1"/>
            <a:r>
              <a:rPr lang="en-US" dirty="0">
                <a:latin typeface="Gill Sans" charset="0"/>
                <a:ea typeface="ＭＳ Ｐゴシック" charset="0"/>
              </a:rPr>
              <a:t>Government should be hands-off</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61">
                                            <p:txEl>
                                              <p:pRg st="1" end="1"/>
                                            </p:txEl>
                                          </p:spTgt>
                                        </p:tgtEl>
                                        <p:attrNameLst>
                                          <p:attrName>style.visibility</p:attrName>
                                        </p:attrNameLst>
                                      </p:cBhvr>
                                      <p:to>
                                        <p:strVal val="visible"/>
                                      </p:to>
                                    </p:set>
                                    <p:animEffect transition="in" filter="dissolve">
                                      <p:cBhvr>
                                        <p:cTn id="7" dur="500"/>
                                        <p:tgtEl>
                                          <p:spTgt spid="1536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61">
                                            <p:txEl>
                                              <p:pRg st="2" end="2"/>
                                            </p:txEl>
                                          </p:spTgt>
                                        </p:tgtEl>
                                        <p:attrNameLst>
                                          <p:attrName>style.visibility</p:attrName>
                                        </p:attrNameLst>
                                      </p:cBhvr>
                                      <p:to>
                                        <p:strVal val="visible"/>
                                      </p:to>
                                    </p:set>
                                    <p:animEffect transition="in" filter="dissolve">
                                      <p:cBhvr>
                                        <p:cTn id="12" dur="500"/>
                                        <p:tgtEl>
                                          <p:spTgt spid="1536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361">
                                            <p:txEl>
                                              <p:pRg st="3" end="3"/>
                                            </p:txEl>
                                          </p:spTgt>
                                        </p:tgtEl>
                                        <p:attrNameLst>
                                          <p:attrName>style.visibility</p:attrName>
                                        </p:attrNameLst>
                                      </p:cBhvr>
                                      <p:to>
                                        <p:strVal val="visible"/>
                                      </p:to>
                                    </p:set>
                                    <p:animEffect transition="in" filter="dissolve">
                                      <p:cBhvr>
                                        <p:cTn id="17" dur="500"/>
                                        <p:tgtEl>
                                          <p:spTgt spid="1536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361">
                                            <p:txEl>
                                              <p:pRg st="4" end="4"/>
                                            </p:txEl>
                                          </p:spTgt>
                                        </p:tgtEl>
                                        <p:attrNameLst>
                                          <p:attrName>style.visibility</p:attrName>
                                        </p:attrNameLst>
                                      </p:cBhvr>
                                      <p:to>
                                        <p:strVal val="visible"/>
                                      </p:to>
                                    </p:set>
                                    <p:animEffect transition="in" filter="dissolve">
                                      <p:cBhvr>
                                        <p:cTn id="22" dur="500"/>
                                        <p:tgtEl>
                                          <p:spTgt spid="153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0" y="3179230"/>
            <a:ext cx="3175000" cy="3670300"/>
          </a:xfrm>
          <a:prstGeom prst="rect">
            <a:avLst/>
          </a:prstGeom>
        </p:spPr>
      </p:pic>
      <p:sp>
        <p:nvSpPr>
          <p:cNvPr id="16385" name="Content Placeholder 1"/>
          <p:cNvSpPr>
            <a:spLocks noGrp="1"/>
          </p:cNvSpPr>
          <p:nvPr>
            <p:ph idx="1"/>
          </p:nvPr>
        </p:nvSpPr>
        <p:spPr>
          <a:xfrm>
            <a:off x="457200" y="463763"/>
            <a:ext cx="7639050" cy="5653910"/>
          </a:xfrm>
        </p:spPr>
        <p:txBody>
          <a:bodyPr/>
          <a:lstStyle/>
          <a:p>
            <a:r>
              <a:rPr lang="en-US" dirty="0" smtClean="0">
                <a:solidFill>
                  <a:srgbClr val="1385A7"/>
                </a:solidFill>
                <a:latin typeface="Gill Sans" charset="0"/>
                <a:ea typeface="ＭＳ Ｐゴシック" charset="0"/>
              </a:rPr>
              <a:t>No </a:t>
            </a:r>
            <a:r>
              <a:rPr lang="en-US" dirty="0">
                <a:solidFill>
                  <a:srgbClr val="1385A7"/>
                </a:solidFill>
                <a:latin typeface="Gill Sans" charset="0"/>
                <a:ea typeface="ＭＳ Ｐゴシック" charset="0"/>
              </a:rPr>
              <a:t>— Left Alone, Markets Fail Often — Hands </a:t>
            </a:r>
            <a:r>
              <a:rPr lang="en-US" dirty="0" smtClean="0">
                <a:solidFill>
                  <a:srgbClr val="1385A7"/>
                </a:solidFill>
                <a:latin typeface="Gill Sans" charset="0"/>
                <a:ea typeface="ＭＳ Ｐゴシック" charset="0"/>
              </a:rPr>
              <a:t>On </a:t>
            </a:r>
            <a:r>
              <a:rPr lang="en-US" dirty="0" smtClean="0">
                <a:latin typeface="Gill Sans" charset="0"/>
                <a:ea typeface="ＭＳ Ｐゴシック" charset="0"/>
              </a:rPr>
              <a:t>camp </a:t>
            </a:r>
            <a:r>
              <a:rPr lang="en-US" dirty="0">
                <a:latin typeface="Gill Sans" charset="0"/>
                <a:ea typeface="ＭＳ Ｐゴシック" charset="0"/>
              </a:rPr>
              <a:t>believes</a:t>
            </a:r>
          </a:p>
          <a:p>
            <a:pPr lvl="1"/>
            <a:r>
              <a:rPr lang="en-US" dirty="0">
                <a:latin typeface="Gill Sans" charset="0"/>
                <a:ea typeface="ＭＳ Ｐゴシック" charset="0"/>
              </a:rPr>
              <a:t>Fallacy of composition — macroeconomic and microeconomic outcomes are different</a:t>
            </a:r>
          </a:p>
          <a:p>
            <a:pPr lvl="1"/>
            <a:r>
              <a:rPr lang="en-US" dirty="0">
                <a:latin typeface="Gill Sans" charset="0"/>
                <a:ea typeface="ＭＳ Ｐゴシック" charset="0"/>
              </a:rPr>
              <a:t>Markets cause business cycles through </a:t>
            </a:r>
            <a:br>
              <a:rPr lang="en-US" dirty="0">
                <a:latin typeface="Gill Sans" charset="0"/>
                <a:ea typeface="ＭＳ Ｐゴシック" charset="0"/>
              </a:rPr>
            </a:br>
            <a:r>
              <a:rPr lang="en-US" dirty="0">
                <a:solidFill>
                  <a:srgbClr val="BD4536"/>
                </a:solidFill>
                <a:latin typeface="Gill Sans" charset="0"/>
                <a:ea typeface="ＭＳ Ｐゴシック" charset="0"/>
              </a:rPr>
              <a:t>connection failures </a:t>
            </a:r>
            <a:r>
              <a:rPr lang="en-US" dirty="0">
                <a:latin typeface="Gill Sans" charset="0"/>
                <a:ea typeface="ＭＳ Ｐゴシック" charset="0"/>
              </a:rPr>
              <a:t>between input and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output </a:t>
            </a:r>
            <a:r>
              <a:rPr lang="en-US" dirty="0">
                <a:latin typeface="Gill Sans" charset="0"/>
                <a:ea typeface="ＭＳ Ｐゴシック" charset="0"/>
              </a:rPr>
              <a:t>markets, roles of money,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banking</a:t>
            </a:r>
            <a:r>
              <a:rPr lang="en-US" dirty="0">
                <a:latin typeface="Gill Sans" charset="0"/>
                <a:ea typeface="ＭＳ Ｐゴシック" charset="0"/>
              </a:rPr>
              <a:t>, and expectations</a:t>
            </a:r>
          </a:p>
          <a:p>
            <a:pPr lvl="1"/>
            <a:r>
              <a:rPr lang="en-US" dirty="0">
                <a:latin typeface="Gill Sans" charset="0"/>
                <a:ea typeface="ＭＳ Ｐゴシック" charset="0"/>
              </a:rPr>
              <a:t>Market failure is more likely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than </a:t>
            </a:r>
            <a:r>
              <a:rPr lang="en-US" dirty="0">
                <a:latin typeface="Gill Sans" charset="0"/>
                <a:ea typeface="ＭＳ Ｐゴシック" charset="0"/>
              </a:rPr>
              <a:t>government failure</a:t>
            </a:r>
          </a:p>
          <a:p>
            <a:pPr lvl="1"/>
            <a:r>
              <a:rPr lang="en-US" dirty="0">
                <a:latin typeface="Gill Sans" charset="0"/>
                <a:ea typeface="ＭＳ Ｐゴシック" charset="0"/>
              </a:rPr>
              <a:t>Government should be hands-on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85">
                                            <p:txEl>
                                              <p:pRg st="1" end="1"/>
                                            </p:txEl>
                                          </p:spTgt>
                                        </p:tgtEl>
                                        <p:attrNameLst>
                                          <p:attrName>style.visibility</p:attrName>
                                        </p:attrNameLst>
                                      </p:cBhvr>
                                      <p:to>
                                        <p:strVal val="visible"/>
                                      </p:to>
                                    </p:set>
                                    <p:animEffect transition="in" filter="dissolve">
                                      <p:cBhvr>
                                        <p:cTn id="7" dur="500"/>
                                        <p:tgtEl>
                                          <p:spTgt spid="1638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85">
                                            <p:txEl>
                                              <p:pRg st="2" end="2"/>
                                            </p:txEl>
                                          </p:spTgt>
                                        </p:tgtEl>
                                        <p:attrNameLst>
                                          <p:attrName>style.visibility</p:attrName>
                                        </p:attrNameLst>
                                      </p:cBhvr>
                                      <p:to>
                                        <p:strVal val="visible"/>
                                      </p:to>
                                    </p:set>
                                    <p:animEffect transition="in" filter="dissolve">
                                      <p:cBhvr>
                                        <p:cTn id="12" dur="500"/>
                                        <p:tgtEl>
                                          <p:spTgt spid="1638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85">
                                            <p:txEl>
                                              <p:pRg st="3" end="3"/>
                                            </p:txEl>
                                          </p:spTgt>
                                        </p:tgtEl>
                                        <p:attrNameLst>
                                          <p:attrName>style.visibility</p:attrName>
                                        </p:attrNameLst>
                                      </p:cBhvr>
                                      <p:to>
                                        <p:strVal val="visible"/>
                                      </p:to>
                                    </p:set>
                                    <p:animEffect transition="in" filter="dissolve">
                                      <p:cBhvr>
                                        <p:cTn id="17" dur="500"/>
                                        <p:tgtEl>
                                          <p:spTgt spid="1638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85">
                                            <p:txEl>
                                              <p:pRg st="4" end="4"/>
                                            </p:txEl>
                                          </p:spTgt>
                                        </p:tgtEl>
                                        <p:attrNameLst>
                                          <p:attrName>style.visibility</p:attrName>
                                        </p:attrNameLst>
                                      </p:cBhvr>
                                      <p:to>
                                        <p:strVal val="visible"/>
                                      </p:to>
                                    </p:set>
                                    <p:animEffect transition="in" filter="dissolve">
                                      <p:cBhvr>
                                        <p:cTn id="22" dur="500"/>
                                        <p:tgtEl>
                                          <p:spTgt spid="163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p:cNvSpPr>
            <a:spLocks noGrp="1"/>
          </p:cNvSpPr>
          <p:nvPr>
            <p:ph idx="1"/>
          </p:nvPr>
        </p:nvSpPr>
        <p:spPr>
          <a:xfrm>
            <a:off x="457199" y="463763"/>
            <a:ext cx="8144933" cy="5653910"/>
          </a:xfrm>
        </p:spPr>
        <p:txBody>
          <a:bodyPr/>
          <a:lstStyle/>
          <a:p>
            <a:r>
              <a:rPr lang="en-US" dirty="0" smtClean="0">
                <a:latin typeface="Gill Sans" charset="0"/>
                <a:ea typeface="ＭＳ Ｐゴシック" charset="0"/>
              </a:rPr>
              <a:t>Politicians </a:t>
            </a:r>
            <a:r>
              <a:rPr lang="en-US" dirty="0">
                <a:latin typeface="Gill Sans" charset="0"/>
                <a:ea typeface="ＭＳ Ｐゴシック" charset="0"/>
              </a:rPr>
              <a:t>on the political right tend to be </a:t>
            </a:r>
            <a:r>
              <a:rPr lang="en-US" dirty="0" smtClean="0">
                <a:latin typeface="Gill Sans" charset="0"/>
                <a:ea typeface="ＭＳ Ｐゴシック" charset="0"/>
              </a:rPr>
              <a:t>in </a:t>
            </a:r>
            <a:br>
              <a:rPr lang="en-US" dirty="0" smtClean="0">
                <a:latin typeface="Gill Sans" charset="0"/>
                <a:ea typeface="ＭＳ Ｐゴシック" charset="0"/>
              </a:rPr>
            </a:br>
            <a:r>
              <a:rPr lang="en-US" altLang="ja-JP" dirty="0" smtClean="0">
                <a:solidFill>
                  <a:srgbClr val="1385A7"/>
                </a:solidFill>
                <a:latin typeface="Gill Sans" charset="0"/>
                <a:ea typeface="ＭＳ Ｐゴシック" charset="0"/>
              </a:rPr>
              <a:t>Yes </a:t>
            </a:r>
            <a:r>
              <a:rPr lang="en-US" altLang="ja-JP" dirty="0">
                <a:solidFill>
                  <a:srgbClr val="1385A7"/>
                </a:solidFill>
                <a:latin typeface="Gill Sans" charset="0"/>
                <a:ea typeface="ＭＳ Ｐゴシック" charset="0"/>
              </a:rPr>
              <a:t>— Markets Self-</a:t>
            </a:r>
            <a:r>
              <a:rPr lang="en-US" altLang="ja-JP" dirty="0" smtClean="0">
                <a:solidFill>
                  <a:srgbClr val="1385A7"/>
                </a:solidFill>
                <a:latin typeface="Gill Sans" charset="0"/>
                <a:ea typeface="ＭＳ Ｐゴシック" charset="0"/>
              </a:rPr>
              <a:t>Adjust </a:t>
            </a:r>
            <a:r>
              <a:rPr lang="en-US" altLang="ja-JP" dirty="0">
                <a:latin typeface="Gill Sans" charset="0"/>
                <a:ea typeface="ＭＳ Ｐゴシック" charset="0"/>
              </a:rPr>
              <a:t>camp, </a:t>
            </a:r>
            <a:r>
              <a:rPr lang="en-US" altLang="ja-JP" dirty="0" smtClean="0">
                <a:latin typeface="Gill Sans" charset="0"/>
                <a:ea typeface="ＭＳ Ｐゴシック" charset="0"/>
              </a:rPr>
              <a:t> </a:t>
            </a:r>
            <a:br>
              <a:rPr lang="en-US" altLang="ja-JP" dirty="0" smtClean="0">
                <a:latin typeface="Gill Sans" charset="0"/>
                <a:ea typeface="ＭＳ Ｐゴシック" charset="0"/>
              </a:rPr>
            </a:br>
            <a:r>
              <a:rPr lang="en-US" altLang="ja-JP" dirty="0" smtClean="0">
                <a:latin typeface="Gill Sans" charset="0"/>
                <a:ea typeface="ＭＳ Ｐゴシック" charset="0"/>
              </a:rPr>
              <a:t>so </a:t>
            </a:r>
            <a:r>
              <a:rPr lang="en-US" altLang="ja-JP" dirty="0">
                <a:latin typeface="Gill Sans" charset="0"/>
                <a:ea typeface="ＭＳ Ｐゴシック" charset="0"/>
              </a:rPr>
              <a:t>government </a:t>
            </a:r>
            <a:r>
              <a:rPr lang="en-US" altLang="ja-JP" dirty="0">
                <a:solidFill>
                  <a:srgbClr val="BD4536"/>
                </a:solidFill>
                <a:latin typeface="Gill Sans" charset="0"/>
                <a:ea typeface="ＭＳ Ｐゴシック" charset="0"/>
              </a:rPr>
              <a:t>hands-off</a:t>
            </a:r>
          </a:p>
          <a:p>
            <a:r>
              <a:rPr lang="en-US" dirty="0">
                <a:latin typeface="Gill Sans" charset="0"/>
                <a:ea typeface="ＭＳ Ｐゴシック" charset="0"/>
              </a:rPr>
              <a:t>Politicians on the political left tend to be </a:t>
            </a:r>
            <a:r>
              <a:rPr lang="en-US" dirty="0" smtClean="0">
                <a:latin typeface="Gill Sans" charset="0"/>
                <a:ea typeface="ＭＳ Ｐゴシック" charset="0"/>
              </a:rPr>
              <a:t>in </a:t>
            </a:r>
            <a:br>
              <a:rPr lang="en-US" dirty="0" smtClean="0">
                <a:latin typeface="Gill Sans" charset="0"/>
                <a:ea typeface="ＭＳ Ｐゴシック" charset="0"/>
              </a:rPr>
            </a:br>
            <a:r>
              <a:rPr lang="en-US" altLang="ja-JP" dirty="0" smtClean="0">
                <a:solidFill>
                  <a:srgbClr val="1385A7"/>
                </a:solidFill>
                <a:latin typeface="Gill Sans" charset="0"/>
                <a:ea typeface="ＭＳ Ｐゴシック" charset="0"/>
              </a:rPr>
              <a:t>No </a:t>
            </a:r>
            <a:r>
              <a:rPr lang="en-US" altLang="ja-JP" dirty="0">
                <a:solidFill>
                  <a:srgbClr val="1385A7"/>
                </a:solidFill>
                <a:latin typeface="Gill Sans" charset="0"/>
                <a:ea typeface="ＭＳ Ｐゴシック" charset="0"/>
              </a:rPr>
              <a:t>— Markets Fail </a:t>
            </a:r>
            <a:r>
              <a:rPr lang="en-US" altLang="ja-JP" dirty="0" smtClean="0">
                <a:solidFill>
                  <a:srgbClr val="1385A7"/>
                </a:solidFill>
                <a:latin typeface="Gill Sans" charset="0"/>
                <a:ea typeface="ＭＳ Ｐゴシック" charset="0"/>
              </a:rPr>
              <a:t>Often </a:t>
            </a:r>
            <a:r>
              <a:rPr lang="en-US" altLang="ja-JP" dirty="0">
                <a:latin typeface="Gill Sans" charset="0"/>
                <a:ea typeface="ＭＳ Ｐゴシック" charset="0"/>
              </a:rPr>
              <a:t>camp, </a:t>
            </a:r>
            <a:r>
              <a:rPr lang="en-US" altLang="ja-JP" dirty="0" smtClean="0">
                <a:latin typeface="Gill Sans" charset="0"/>
                <a:ea typeface="ＭＳ Ｐゴシック" charset="0"/>
              </a:rPr>
              <a:t> </a:t>
            </a:r>
            <a:br>
              <a:rPr lang="en-US" altLang="ja-JP" dirty="0" smtClean="0">
                <a:latin typeface="Gill Sans" charset="0"/>
                <a:ea typeface="ＭＳ Ｐゴシック" charset="0"/>
              </a:rPr>
            </a:br>
            <a:r>
              <a:rPr lang="en-US" altLang="ja-JP" dirty="0" smtClean="0">
                <a:latin typeface="Gill Sans" charset="0"/>
                <a:ea typeface="ＭＳ Ｐゴシック" charset="0"/>
              </a:rPr>
              <a:t>so </a:t>
            </a:r>
            <a:r>
              <a:rPr lang="en-US" altLang="ja-JP" dirty="0">
                <a:latin typeface="Gill Sans" charset="0"/>
                <a:ea typeface="ＭＳ Ｐゴシック" charset="0"/>
              </a:rPr>
              <a:t>government </a:t>
            </a:r>
            <a:r>
              <a:rPr lang="en-US" altLang="ja-JP" dirty="0">
                <a:solidFill>
                  <a:srgbClr val="BD4536"/>
                </a:solidFill>
                <a:latin typeface="Gill Sans" charset="0"/>
                <a:ea typeface="ＭＳ Ｐゴシック" charset="0"/>
              </a:rPr>
              <a:t>hands-</a:t>
            </a:r>
            <a:r>
              <a:rPr lang="en-US" altLang="ja-JP" dirty="0" smtClean="0">
                <a:solidFill>
                  <a:srgbClr val="BD4536"/>
                </a:solidFill>
                <a:latin typeface="Gill Sans" charset="0"/>
                <a:ea typeface="ＭＳ Ｐゴシック" charset="0"/>
              </a:rPr>
              <a:t>on</a:t>
            </a:r>
          </a:p>
          <a:p>
            <a:r>
              <a:rPr lang="en-US" dirty="0">
                <a:latin typeface="Gill Sans" charset="0"/>
                <a:ea typeface="ＭＳ Ｐゴシック" charset="0"/>
              </a:rPr>
              <a:t>There are also agreements between </a:t>
            </a:r>
            <a:r>
              <a:rPr lang="en-US" dirty="0" smtClean="0">
                <a:latin typeface="Gill Sans" charset="0"/>
                <a:ea typeface="ＭＳ Ｐゴシック" charset="0"/>
              </a:rPr>
              <a:t>camps</a:t>
            </a:r>
          </a:p>
          <a:p>
            <a:pPr lvl="1"/>
            <a:r>
              <a:rPr lang="en-US" dirty="0">
                <a:latin typeface="Gill Sans" charset="0"/>
                <a:ea typeface="ＭＳ Ｐゴシック" charset="0"/>
              </a:rPr>
              <a:t>Some role for government</a:t>
            </a:r>
          </a:p>
          <a:p>
            <a:pPr lvl="1"/>
            <a:r>
              <a:rPr lang="en-US" dirty="0" smtClean="0">
                <a:latin typeface="Gill Sans" charset="0"/>
                <a:ea typeface="ＭＳ Ｐゴシック" charset="0"/>
              </a:rPr>
              <a:t>Markets eventually adjust, but how long do they take?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09">
                                            <p:txEl>
                                              <p:pRg st="1" end="1"/>
                                            </p:txEl>
                                          </p:spTgt>
                                        </p:tgtEl>
                                        <p:attrNameLst>
                                          <p:attrName>style.visibility</p:attrName>
                                        </p:attrNameLst>
                                      </p:cBhvr>
                                      <p:to>
                                        <p:strVal val="visible"/>
                                      </p:to>
                                    </p:set>
                                    <p:animEffect transition="in" filter="dissolve">
                                      <p:cBhvr>
                                        <p:cTn id="7" dur="500"/>
                                        <p:tgtEl>
                                          <p:spTgt spid="1740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09">
                                            <p:txEl>
                                              <p:pRg st="2" end="2"/>
                                            </p:txEl>
                                          </p:spTgt>
                                        </p:tgtEl>
                                        <p:attrNameLst>
                                          <p:attrName>style.visibility</p:attrName>
                                        </p:attrNameLst>
                                      </p:cBhvr>
                                      <p:to>
                                        <p:strVal val="visible"/>
                                      </p:to>
                                    </p:set>
                                    <p:animEffect transition="in" filter="dissolve">
                                      <p:cBhvr>
                                        <p:cTn id="12" dur="500"/>
                                        <p:tgtEl>
                                          <p:spTgt spid="17409">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7409">
                                            <p:txEl>
                                              <p:pRg st="3" end="3"/>
                                            </p:txEl>
                                          </p:spTgt>
                                        </p:tgtEl>
                                        <p:attrNameLst>
                                          <p:attrName>style.visibility</p:attrName>
                                        </p:attrNameLst>
                                      </p:cBhvr>
                                      <p:to>
                                        <p:strVal val="visible"/>
                                      </p:to>
                                    </p:set>
                                    <p:animEffect transition="in" filter="dissolve">
                                      <p:cBhvr>
                                        <p:cTn id="15" dur="500"/>
                                        <p:tgtEl>
                                          <p:spTgt spid="17409">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7409">
                                            <p:txEl>
                                              <p:pRg st="4" end="4"/>
                                            </p:txEl>
                                          </p:spTgt>
                                        </p:tgtEl>
                                        <p:attrNameLst>
                                          <p:attrName>style.visibility</p:attrName>
                                        </p:attrNameLst>
                                      </p:cBhvr>
                                      <p:to>
                                        <p:strVal val="visible"/>
                                      </p:to>
                                    </p:set>
                                    <p:animEffect transition="in" filter="dissolve">
                                      <p:cBhvr>
                                        <p:cTn id="18" dur="500"/>
                                        <p:tgtEl>
                                          <p:spTgt spid="174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solidFill>
                  <a:srgbClr val="000000"/>
                </a:solidFill>
                <a:ea typeface="ＭＳ Ｐゴシック" charset="0"/>
              </a:rPr>
              <a:t>The Fundamental Macroeconomic </a:t>
            </a:r>
            <a:r>
              <a:rPr lang="en-US" dirty="0" smtClean="0">
                <a:solidFill>
                  <a:srgbClr val="000000"/>
                </a:solidFill>
                <a:ea typeface="ＭＳ Ｐゴシック" charset="0"/>
              </a:rPr>
              <a:t>Question</a:t>
            </a:r>
            <a:endParaRPr lang="en-US" dirty="0">
              <a:solidFill>
                <a:srgbClr val="000000"/>
              </a:solidFill>
            </a:endParaRPr>
          </a:p>
        </p:txBody>
      </p:sp>
      <p:pic>
        <p:nvPicPr>
          <p:cNvPr id="5" name="Picture 4" descr="Table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 y="1231900"/>
            <a:ext cx="8983980" cy="3643884"/>
          </a:xfrm>
          <a:prstGeom prst="rect">
            <a:avLst/>
          </a:prstGeom>
        </p:spPr>
      </p:pic>
    </p:spTree>
    <p:extLst>
      <p:ext uri="{BB962C8B-B14F-4D97-AF65-F5344CB8AC3E}">
        <p14:creationId xmlns:p14="http://schemas.microsoft.com/office/powerpoint/2010/main" val="26470596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Content Placeholder 1"/>
          <p:cNvSpPr>
            <a:spLocks noGrp="1"/>
          </p:cNvSpPr>
          <p:nvPr>
            <p:ph idx="1"/>
          </p:nvPr>
        </p:nvSpPr>
        <p:spPr>
          <a:xfrm>
            <a:off x="457199" y="463763"/>
            <a:ext cx="7823201" cy="5653910"/>
          </a:xfrm>
        </p:spPr>
        <p:txBody>
          <a:bodyPr/>
          <a:lstStyle/>
          <a:p>
            <a:pPr marL="0" indent="0" algn="ctr">
              <a:buNone/>
            </a:pPr>
            <a:r>
              <a:rPr lang="en-US" dirty="0">
                <a:latin typeface="Gill Sans" charset="0"/>
                <a:ea typeface="ＭＳ Ｐゴシック" charset="0"/>
              </a:rPr>
              <a:t>The </a:t>
            </a:r>
            <a:r>
              <a:rPr lang="en-US" dirty="0" smtClean="0">
                <a:latin typeface="Gill Sans" charset="0"/>
                <a:ea typeface="ＭＳ Ｐゴシック" charset="0"/>
              </a:rPr>
              <a:t>Fundamental </a:t>
            </a:r>
            <a:r>
              <a:rPr lang="en-US" dirty="0">
                <a:latin typeface="Gill Sans" charset="0"/>
                <a:ea typeface="ＭＳ Ｐゴシック" charset="0"/>
              </a:rPr>
              <a:t>M</a:t>
            </a:r>
            <a:r>
              <a:rPr lang="en-US" dirty="0" smtClean="0">
                <a:latin typeface="Gill Sans" charset="0"/>
                <a:ea typeface="ＭＳ Ｐゴシック" charset="0"/>
              </a:rPr>
              <a:t>acroeconomic Question</a:t>
            </a:r>
            <a:endParaRPr lang="en-US" dirty="0">
              <a:latin typeface="Gill Sans" charset="0"/>
              <a:ea typeface="ＭＳ Ｐゴシック" charset="0"/>
            </a:endParaRPr>
          </a:p>
          <a:p>
            <a:pPr marL="0" indent="0">
              <a:lnSpc>
                <a:spcPct val="150000"/>
              </a:lnSpc>
              <a:spcAft>
                <a:spcPts val="0"/>
              </a:spcAft>
              <a:buNone/>
            </a:pPr>
            <a:r>
              <a:rPr lang="en-US" altLang="ja-JP" dirty="0">
                <a:solidFill>
                  <a:srgbClr val="1385A7"/>
                </a:solidFill>
                <a:latin typeface="Gill Sans" charset="0"/>
                <a:ea typeface="ＭＳ Ｐゴシック" charset="0"/>
              </a:rPr>
              <a:t>If left alone by government, do the price mechanisms </a:t>
            </a:r>
            <a:r>
              <a:rPr lang="en-US" altLang="ja-JP" dirty="0" smtClean="0">
                <a:solidFill>
                  <a:srgbClr val="1385A7"/>
                </a:solidFill>
                <a:latin typeface="Gill Sans" charset="0"/>
                <a:ea typeface="ＭＳ Ｐゴシック" charset="0"/>
              </a:rPr>
              <a:t/>
            </a:r>
            <a:br>
              <a:rPr lang="en-US" altLang="ja-JP" dirty="0" smtClean="0">
                <a:solidFill>
                  <a:srgbClr val="1385A7"/>
                </a:solidFill>
                <a:latin typeface="Gill Sans" charset="0"/>
                <a:ea typeface="ＭＳ Ｐゴシック" charset="0"/>
              </a:rPr>
            </a:br>
            <a:r>
              <a:rPr lang="en-US" altLang="ja-JP" dirty="0" smtClean="0">
                <a:solidFill>
                  <a:srgbClr val="1385A7"/>
                </a:solidFill>
                <a:latin typeface="Gill Sans" charset="0"/>
                <a:ea typeface="ＭＳ Ｐゴシック" charset="0"/>
              </a:rPr>
              <a:t>of </a:t>
            </a:r>
            <a:r>
              <a:rPr lang="en-US" altLang="ja-JP" dirty="0">
                <a:solidFill>
                  <a:srgbClr val="1385A7"/>
                </a:solidFill>
                <a:latin typeface="Gill Sans" charset="0"/>
                <a:ea typeface="ＭＳ Ｐゴシック" charset="0"/>
              </a:rPr>
              <a:t>market economies adjust quickly to maintain </a:t>
            </a:r>
            <a:r>
              <a:rPr lang="en-US" altLang="ja-JP" dirty="0" smtClean="0">
                <a:solidFill>
                  <a:srgbClr val="1385A7"/>
                </a:solidFill>
                <a:latin typeface="Gill Sans" charset="0"/>
                <a:ea typeface="ＭＳ Ｐゴシック" charset="0"/>
              </a:rPr>
              <a:t/>
            </a:r>
            <a:br>
              <a:rPr lang="en-US" altLang="ja-JP" dirty="0" smtClean="0">
                <a:solidFill>
                  <a:srgbClr val="1385A7"/>
                </a:solidFill>
                <a:latin typeface="Gill Sans" charset="0"/>
                <a:ea typeface="ＭＳ Ｐゴシック" charset="0"/>
              </a:rPr>
            </a:br>
            <a:r>
              <a:rPr lang="en-US" altLang="ja-JP" dirty="0" smtClean="0">
                <a:solidFill>
                  <a:srgbClr val="BD4536"/>
                </a:solidFill>
                <a:latin typeface="Gill Sans" charset="0"/>
                <a:ea typeface="ＭＳ Ｐゴシック" charset="0"/>
              </a:rPr>
              <a:t>steady </a:t>
            </a:r>
            <a:r>
              <a:rPr lang="en-US" altLang="ja-JP" dirty="0">
                <a:solidFill>
                  <a:srgbClr val="BD4536"/>
                </a:solidFill>
                <a:latin typeface="Gill Sans" charset="0"/>
                <a:ea typeface="ＭＳ Ｐゴシック" charset="0"/>
              </a:rPr>
              <a:t>growth in living standards, </a:t>
            </a:r>
            <a:br>
              <a:rPr lang="en-US" altLang="ja-JP" dirty="0">
                <a:solidFill>
                  <a:srgbClr val="BD4536"/>
                </a:solidFill>
                <a:latin typeface="Gill Sans" charset="0"/>
                <a:ea typeface="ＭＳ Ｐゴシック" charset="0"/>
              </a:rPr>
            </a:br>
            <a:r>
              <a:rPr lang="en-US" altLang="ja-JP" dirty="0">
                <a:solidFill>
                  <a:srgbClr val="BD4536"/>
                </a:solidFill>
                <a:latin typeface="Gill Sans" charset="0"/>
                <a:ea typeface="ＭＳ Ｐゴシック" charset="0"/>
              </a:rPr>
              <a:t>full employment, </a:t>
            </a:r>
            <a:r>
              <a:rPr lang="en-US" altLang="ja-JP" dirty="0" smtClean="0">
                <a:solidFill>
                  <a:srgbClr val="BD4536"/>
                </a:solidFill>
                <a:latin typeface="Gill Sans" charset="0"/>
                <a:ea typeface="ＭＳ Ｐゴシック" charset="0"/>
              </a:rPr>
              <a:t>and </a:t>
            </a:r>
            <a:br>
              <a:rPr lang="en-US" altLang="ja-JP" dirty="0" smtClean="0">
                <a:solidFill>
                  <a:srgbClr val="BD4536"/>
                </a:solidFill>
                <a:latin typeface="Gill Sans" charset="0"/>
                <a:ea typeface="ＭＳ Ｐゴシック" charset="0"/>
              </a:rPr>
            </a:br>
            <a:r>
              <a:rPr lang="en-US" altLang="ja-JP" dirty="0">
                <a:solidFill>
                  <a:srgbClr val="BD4536"/>
                </a:solidFill>
                <a:latin typeface="Gill Sans" charset="0"/>
                <a:ea typeface="ＭＳ Ｐゴシック" charset="0"/>
              </a:rPr>
              <a:t>stable prices </a:t>
            </a:r>
            <a:r>
              <a:rPr lang="en-US" altLang="ja-JP" dirty="0">
                <a:solidFill>
                  <a:srgbClr val="1385A7"/>
                </a:solidFill>
                <a:latin typeface="Gill Sans" charset="0"/>
                <a:ea typeface="ＭＳ Ｐゴシック" charset="0"/>
              </a:rPr>
              <a:t>?</a:t>
            </a:r>
            <a:r>
              <a:rPr lang="en-US" dirty="0" smtClean="0">
                <a:solidFill>
                  <a:srgbClr val="1385A7"/>
                </a:solidFill>
                <a:latin typeface="Gill Sans" charset="0"/>
                <a:ea typeface="ＭＳ Ｐゴシック" charset="0"/>
              </a:rPr>
              <a:t>”</a:t>
            </a:r>
            <a:r>
              <a:rPr lang="en-US" dirty="0" smtClean="0">
                <a:latin typeface="Gill Sans" charset="0"/>
                <a:ea typeface="ＭＳ Ｐゴシック" charset="0"/>
              </a:rPr>
              <a:t/>
            </a:r>
            <a:br>
              <a:rPr lang="en-US" dirty="0" smtClean="0">
                <a:latin typeface="Gill Sans" charset="0"/>
                <a:ea typeface="ＭＳ Ｐゴシック" charset="0"/>
              </a:rPr>
            </a:br>
            <a:endParaRPr lang="en-US" altLang="ja-JP" dirty="0">
              <a:latin typeface="Gill Sans" charset="0"/>
              <a:ea typeface="ＭＳ Ｐゴシック" charset="0"/>
            </a:endParaRPr>
          </a:p>
          <a:p>
            <a:pPr marL="0" indent="0">
              <a:spcAft>
                <a:spcPts val="600"/>
              </a:spcAft>
              <a:buNone/>
            </a:pPr>
            <a:r>
              <a:rPr lang="en-US" altLang="ja-JP" dirty="0" smtClean="0">
                <a:latin typeface="Gill Sans" charset="0"/>
                <a:ea typeface="ＭＳ Ｐゴシック" charset="0"/>
              </a:rPr>
              <a:t/>
            </a:r>
            <a:br>
              <a:rPr lang="en-US" altLang="ja-JP" dirty="0" smtClean="0">
                <a:latin typeface="Gill Sans" charset="0"/>
                <a:ea typeface="ＭＳ Ｐゴシック" charset="0"/>
              </a:rPr>
            </a:br>
            <a:endParaRPr lang="en-US" dirty="0">
              <a:solidFill>
                <a:schemeClr val="bg1">
                  <a:lumMod val="75000"/>
                </a:schemeClr>
              </a:solidFill>
              <a:latin typeface="Gill Sans" charset="0"/>
              <a:ea typeface="ＭＳ Ｐゴシック" charset="0"/>
            </a:endParaRPr>
          </a:p>
        </p:txBody>
      </p:sp>
    </p:spTree>
    <p:extLst>
      <p:ext uri="{BB962C8B-B14F-4D97-AF65-F5344CB8AC3E}">
        <p14:creationId xmlns:p14="http://schemas.microsoft.com/office/powerpoint/2010/main" val="1029404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89">
                                            <p:txEl>
                                              <p:pRg st="2" end="2"/>
                                            </p:txEl>
                                          </p:spTgt>
                                        </p:tgtEl>
                                        <p:attrNameLst>
                                          <p:attrName>style.visibility</p:attrName>
                                        </p:attrNameLst>
                                      </p:cBhvr>
                                      <p:to>
                                        <p:strVal val="visible"/>
                                      </p:to>
                                    </p:set>
                                    <p:animEffect transition="in" filter="dissolve">
                                      <p:cBhvr>
                                        <p:cTn id="7" dur="500"/>
                                        <p:tgtEl>
                                          <p:spTgt spid="122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p:cNvSpPr>
            <a:spLocks noGrp="1"/>
          </p:cNvSpPr>
          <p:nvPr>
            <p:ph type="ctrTitle"/>
          </p:nvPr>
        </p:nvSpPr>
        <p:spPr>
          <a:xfrm>
            <a:off x="-9525" y="1"/>
            <a:ext cx="9144000" cy="1470025"/>
          </a:xfrm>
        </p:spPr>
        <p:txBody>
          <a:bodyPr/>
          <a:lstStyle/>
          <a:p>
            <a:r>
              <a:rPr lang="en-US" dirty="0">
                <a:solidFill>
                  <a:srgbClr val="1385A7"/>
                </a:solidFill>
                <a:ea typeface="ＭＳ Ｐゴシック" charset="0"/>
              </a:rPr>
              <a:t>MACROECONOMIC OUTCOMES </a:t>
            </a:r>
            <a:r>
              <a:rPr lang="en-US" dirty="0" smtClean="0">
                <a:solidFill>
                  <a:srgbClr val="1385A7"/>
                </a:solidFill>
                <a:ea typeface="ＭＳ Ｐゴシック" charset="0"/>
              </a:rPr>
              <a:t/>
            </a:r>
            <a:br>
              <a:rPr lang="en-US" dirty="0" smtClean="0">
                <a:solidFill>
                  <a:srgbClr val="1385A7"/>
                </a:solidFill>
                <a:ea typeface="ＭＳ Ｐゴシック" charset="0"/>
              </a:rPr>
            </a:br>
            <a:r>
              <a:rPr lang="en-US" dirty="0" smtClean="0">
                <a:solidFill>
                  <a:srgbClr val="1385A7"/>
                </a:solidFill>
                <a:ea typeface="ＭＳ Ｐゴシック" charset="0"/>
              </a:rPr>
              <a:t>AND </a:t>
            </a:r>
            <a:r>
              <a:rPr lang="en-US" dirty="0">
                <a:solidFill>
                  <a:srgbClr val="1385A7"/>
                </a:solidFill>
                <a:ea typeface="ＭＳ Ｐゴシック" charset="0"/>
              </a:rPr>
              <a:t>PLAYERS</a:t>
            </a:r>
          </a:p>
        </p:txBody>
      </p:sp>
      <p:sp>
        <p:nvSpPr>
          <p:cNvPr id="18434" name="Content Placeholder 4"/>
          <p:cNvSpPr>
            <a:spLocks noGrp="1"/>
          </p:cNvSpPr>
          <p:nvPr>
            <p:ph type="body" sz="quarter" idx="10"/>
          </p:nvPr>
        </p:nvSpPr>
        <p:spPr>
          <a:xfrm>
            <a:off x="474133" y="4144437"/>
            <a:ext cx="7975599" cy="1925638"/>
          </a:xfrm>
          <a:prstGeom prst="rect">
            <a:avLst/>
          </a:prstGeom>
        </p:spPr>
        <p:txBody>
          <a:bodyPr/>
          <a:lstStyle/>
          <a:p>
            <a:pPr>
              <a:spcAft>
                <a:spcPts val="600"/>
              </a:spcAft>
            </a:pPr>
            <a:r>
              <a:rPr lang="en-US" dirty="0">
                <a:latin typeface="Gill Sans" charset="0"/>
                <a:ea typeface="ＭＳ Ｐゴシック" charset="0"/>
              </a:rPr>
              <a:t>Three key performance outcomes of the Canadian economy are GDP, unemployment, and inflation; </a:t>
            </a:r>
            <a:r>
              <a:rPr lang="en-US" dirty="0" smtClean="0">
                <a:latin typeface="Gill Sans" charset="0"/>
                <a:ea typeface="ＭＳ Ｐゴシック" charset="0"/>
              </a:rPr>
              <a:t>produced </a:t>
            </a:r>
            <a:r>
              <a:rPr lang="en-US" dirty="0">
                <a:latin typeface="Gill Sans" charset="0"/>
                <a:ea typeface="ＭＳ Ｐゴシック" charset="0"/>
              </a:rPr>
              <a:t>by the choices of five macroeconomic players — consumers, businesses, government, </a:t>
            </a:r>
            <a:r>
              <a:rPr lang="en-US" dirty="0" smtClean="0">
                <a:latin typeface="Gill Sans" charset="0"/>
                <a:ea typeface="ＭＳ Ｐゴシック" charset="0"/>
              </a:rPr>
              <a:t>Bank </a:t>
            </a:r>
            <a:r>
              <a:rPr lang="en-US" dirty="0">
                <a:latin typeface="Gill Sans" charset="0"/>
                <a:ea typeface="ＭＳ Ｐゴシック" charset="0"/>
              </a:rPr>
              <a:t>of Canada and the banking system, </a:t>
            </a:r>
            <a:r>
              <a:rPr lang="en-US" dirty="0" smtClean="0">
                <a:latin typeface="Gill Sans" charset="0"/>
                <a:ea typeface="ＭＳ Ｐゴシック" charset="0"/>
              </a:rPr>
              <a:t>and </a:t>
            </a:r>
            <a:r>
              <a:rPr lang="en-US" dirty="0">
                <a:latin typeface="Gill Sans" charset="0"/>
                <a:ea typeface="ＭＳ Ｐゴシック" charset="0"/>
              </a:rPr>
              <a:t>the rest of the world.</a:t>
            </a:r>
          </a:p>
        </p:txBody>
      </p:sp>
      <p:pic>
        <p:nvPicPr>
          <p:cNvPr id="4" name="Picture 3" descr="gusy-carto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0" y="1470025"/>
            <a:ext cx="4470400" cy="2794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Content Placeholder 1"/>
          <p:cNvSpPr>
            <a:spLocks noGrp="1"/>
          </p:cNvSpPr>
          <p:nvPr>
            <p:ph idx="1"/>
          </p:nvPr>
        </p:nvSpPr>
        <p:spPr>
          <a:xfrm>
            <a:off x="474134" y="1143001"/>
            <a:ext cx="5080000" cy="4940805"/>
          </a:xfrm>
        </p:spPr>
        <p:txBody>
          <a:bodyPr/>
          <a:lstStyle/>
          <a:p>
            <a:r>
              <a:rPr lang="en-US" dirty="0" smtClean="0">
                <a:latin typeface="Gill Sans" charset="0"/>
                <a:ea typeface="ＭＳ Ｐゴシック" charset="0"/>
              </a:rPr>
              <a:t>Good </a:t>
            </a:r>
            <a:r>
              <a:rPr lang="en-US" dirty="0">
                <a:latin typeface="Gill Sans" charset="0"/>
                <a:ea typeface="ＭＳ Ｐゴシック" charset="0"/>
              </a:rPr>
              <a:t>outcomes are </a:t>
            </a:r>
            <a:endParaRPr lang="en-US" dirty="0" smtClean="0">
              <a:latin typeface="Gill Sans" charset="0"/>
              <a:ea typeface="ＭＳ Ｐゴシック" charset="0"/>
            </a:endParaRPr>
          </a:p>
          <a:p>
            <a:pPr lvl="1"/>
            <a:r>
              <a:rPr lang="en-US" dirty="0" smtClean="0">
                <a:latin typeface="Gill Sans" charset="0"/>
                <a:ea typeface="ＭＳ Ｐゴシック" charset="0"/>
              </a:rPr>
              <a:t>higher </a:t>
            </a:r>
            <a:r>
              <a:rPr lang="en-US" i="1" dirty="0">
                <a:latin typeface="Gill Sans" charset="0"/>
                <a:ea typeface="ＭＳ Ｐゴシック" charset="0"/>
              </a:rPr>
              <a:t>gross domestic product </a:t>
            </a:r>
            <a:r>
              <a:rPr lang="en-US" dirty="0">
                <a:latin typeface="Gill Sans" charset="0"/>
                <a:ea typeface="ＭＳ Ｐゴシック" charset="0"/>
              </a:rPr>
              <a:t>(GDP</a:t>
            </a:r>
            <a:r>
              <a:rPr lang="en-US" dirty="0" smtClean="0">
                <a:latin typeface="Gill Sans" charset="0"/>
                <a:ea typeface="ＭＳ Ｐゴシック" charset="0"/>
              </a:rPr>
              <a:t>) </a:t>
            </a:r>
            <a:br>
              <a:rPr lang="en-US" dirty="0" smtClean="0">
                <a:latin typeface="Gill Sans" charset="0"/>
                <a:ea typeface="ＭＳ Ｐゴシック" charset="0"/>
              </a:rPr>
            </a:br>
            <a:endParaRPr lang="en-US" dirty="0" smtClean="0">
              <a:latin typeface="Gill Sans" charset="0"/>
              <a:ea typeface="ＭＳ Ｐゴシック" charset="0"/>
            </a:endParaRPr>
          </a:p>
          <a:p>
            <a:pPr lvl="1"/>
            <a:r>
              <a:rPr lang="en-US" dirty="0" smtClean="0">
                <a:latin typeface="Gill Sans" charset="0"/>
                <a:ea typeface="ＭＳ Ｐゴシック" charset="0"/>
              </a:rPr>
              <a:t>lower unemployment</a:t>
            </a:r>
            <a:br>
              <a:rPr lang="en-US" dirty="0" smtClean="0">
                <a:latin typeface="Gill Sans" charset="0"/>
                <a:ea typeface="ＭＳ Ｐゴシック" charset="0"/>
              </a:rPr>
            </a:br>
            <a:endParaRPr lang="en-US" dirty="0">
              <a:latin typeface="Gill Sans" charset="0"/>
              <a:ea typeface="ＭＳ Ｐゴシック" charset="0"/>
            </a:endParaRPr>
          </a:p>
          <a:p>
            <a:pPr lvl="1"/>
            <a:r>
              <a:rPr lang="en-US" dirty="0" smtClean="0">
                <a:latin typeface="Gill Sans" charset="0"/>
                <a:ea typeface="ＭＳ Ｐゴシック" charset="0"/>
              </a:rPr>
              <a:t>low </a:t>
            </a:r>
            <a:r>
              <a:rPr lang="en-US" dirty="0">
                <a:latin typeface="Gill Sans" charset="0"/>
                <a:ea typeface="ＭＳ Ｐゴシック" charset="0"/>
              </a:rPr>
              <a:t>and predictable </a:t>
            </a:r>
            <a:r>
              <a:rPr lang="en-US" dirty="0" smtClean="0">
                <a:latin typeface="Gill Sans" charset="0"/>
                <a:ea typeface="ＭＳ Ｐゴシック" charset="0"/>
              </a:rPr>
              <a:t>inflation</a:t>
            </a:r>
          </a:p>
        </p:txBody>
      </p:sp>
      <p:pic>
        <p:nvPicPr>
          <p:cNvPr id="2" name="Picture 1" descr="gen-joble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198" y="599548"/>
            <a:ext cx="2235200" cy="6273800"/>
          </a:xfrm>
          <a:prstGeom prst="rect">
            <a:avLst/>
          </a:prstGeom>
        </p:spPr>
      </p:pic>
      <p:sp>
        <p:nvSpPr>
          <p:cNvPr id="4" name="Title 2"/>
          <p:cNvSpPr>
            <a:spLocks noGrp="1"/>
          </p:cNvSpPr>
          <p:nvPr>
            <p:ph type="title"/>
          </p:nvPr>
        </p:nvSpPr>
        <p:spPr>
          <a:xfrm>
            <a:off x="457200" y="0"/>
            <a:ext cx="8229600" cy="1143000"/>
          </a:xfrm>
          <a:ln/>
        </p:spPr>
        <p:txBody>
          <a:bodyPr/>
          <a:lstStyle/>
          <a:p>
            <a:r>
              <a:rPr lang="en-US" dirty="0" smtClean="0">
                <a:solidFill>
                  <a:srgbClr val="1385A7"/>
                </a:solidFill>
                <a:ea typeface="ＭＳ Ｐゴシック" charset="0"/>
              </a:rPr>
              <a:t>OUTCOMES</a:t>
            </a:r>
            <a:endParaRPr lang="en-US" dirty="0">
              <a:solidFill>
                <a:srgbClr val="1385A7"/>
              </a:solidFill>
              <a:ea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57">
                                            <p:txEl>
                                              <p:pRg st="1" end="1"/>
                                            </p:txEl>
                                          </p:spTgt>
                                        </p:tgtEl>
                                        <p:attrNameLst>
                                          <p:attrName>style.visibility</p:attrName>
                                        </p:attrNameLst>
                                      </p:cBhvr>
                                      <p:to>
                                        <p:strVal val="visible"/>
                                      </p:to>
                                    </p:set>
                                    <p:animEffect transition="in" filter="dissolve">
                                      <p:cBhvr>
                                        <p:cTn id="7" dur="500"/>
                                        <p:tgtEl>
                                          <p:spTgt spid="194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457">
                                            <p:txEl>
                                              <p:pRg st="2" end="2"/>
                                            </p:txEl>
                                          </p:spTgt>
                                        </p:tgtEl>
                                        <p:attrNameLst>
                                          <p:attrName>style.visibility</p:attrName>
                                        </p:attrNameLst>
                                      </p:cBhvr>
                                      <p:to>
                                        <p:strVal val="visible"/>
                                      </p:to>
                                    </p:set>
                                    <p:animEffect transition="in" filter="dissolve">
                                      <p:cBhvr>
                                        <p:cTn id="12" dur="500"/>
                                        <p:tgtEl>
                                          <p:spTgt spid="19457">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457">
                                            <p:txEl>
                                              <p:pRg st="3" end="3"/>
                                            </p:txEl>
                                          </p:spTgt>
                                        </p:tgtEl>
                                        <p:attrNameLst>
                                          <p:attrName>style.visibility</p:attrName>
                                        </p:attrNameLst>
                                      </p:cBhvr>
                                      <p:to>
                                        <p:strVal val="visible"/>
                                      </p:to>
                                    </p:set>
                                    <p:animEffect transition="in" filter="dissolve">
                                      <p:cBhvr>
                                        <p:cTn id="20" dur="500"/>
                                        <p:tgtEl>
                                          <p:spTgt spid="194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1-11 at 2.24.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1160"/>
            <a:ext cx="10830568" cy="6769105"/>
          </a:xfrm>
          <a:prstGeom prst="rect">
            <a:avLst/>
          </a:prstGeom>
        </p:spPr>
      </p:pic>
    </p:spTree>
    <p:extLst>
      <p:ext uri="{BB962C8B-B14F-4D97-AF65-F5344CB8AC3E}">
        <p14:creationId xmlns:p14="http://schemas.microsoft.com/office/powerpoint/2010/main" val="25224736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Content Placeholder 1"/>
          <p:cNvSpPr>
            <a:spLocks noGrp="1"/>
          </p:cNvSpPr>
          <p:nvPr>
            <p:ph idx="1"/>
          </p:nvPr>
        </p:nvSpPr>
        <p:spPr>
          <a:xfrm>
            <a:off x="457201" y="1109138"/>
            <a:ext cx="6408737" cy="5579519"/>
          </a:xfrm>
        </p:spPr>
        <p:txBody>
          <a:bodyPr/>
          <a:lstStyle/>
          <a:p>
            <a:pPr>
              <a:spcAft>
                <a:spcPts val="800"/>
              </a:spcAft>
            </a:pPr>
            <a:r>
              <a:rPr lang="en-US" dirty="0" smtClean="0">
                <a:latin typeface="Gill Sans" charset="0"/>
                <a:ea typeface="ＭＳ Ｐゴシック" charset="0"/>
              </a:rPr>
              <a:t>Consumer choices</a:t>
            </a:r>
            <a:endParaRPr lang="en-US" dirty="0">
              <a:latin typeface="Gill Sans" charset="0"/>
              <a:ea typeface="ＭＳ Ｐゴシック" charset="0"/>
            </a:endParaRPr>
          </a:p>
          <a:p>
            <a:pPr lvl="1">
              <a:spcAft>
                <a:spcPts val="800"/>
              </a:spcAft>
            </a:pPr>
            <a:r>
              <a:rPr lang="en-US" dirty="0">
                <a:latin typeface="Gill Sans" charset="0"/>
                <a:ea typeface="ＭＳ Ｐゴシック" charset="0"/>
              </a:rPr>
              <a:t>Spend income or save</a:t>
            </a:r>
          </a:p>
          <a:p>
            <a:pPr lvl="1">
              <a:spcAft>
                <a:spcPts val="800"/>
              </a:spcAft>
            </a:pPr>
            <a:r>
              <a:rPr lang="en-US" dirty="0">
                <a:latin typeface="Gill Sans" charset="0"/>
                <a:ea typeface="ＭＳ Ｐゴシック" charset="0"/>
              </a:rPr>
              <a:t>Buy Canadian products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and </a:t>
            </a:r>
            <a:r>
              <a:rPr lang="en-US" dirty="0">
                <a:latin typeface="Gill Sans" charset="0"/>
                <a:ea typeface="ＭＳ Ｐゴシック" charset="0"/>
              </a:rPr>
              <a:t>services, or </a:t>
            </a:r>
            <a:r>
              <a:rPr lang="en-US" dirty="0" smtClean="0">
                <a:latin typeface="Gill Sans" charset="0"/>
                <a:ea typeface="ＭＳ Ｐゴシック" charset="0"/>
              </a:rPr>
              <a:t>imports</a:t>
            </a:r>
          </a:p>
          <a:p>
            <a:pPr>
              <a:lnSpc>
                <a:spcPct val="114000"/>
              </a:lnSpc>
              <a:spcAft>
                <a:spcPts val="800"/>
              </a:spcAft>
            </a:pPr>
            <a:r>
              <a:rPr lang="en-US" dirty="0">
                <a:latin typeface="Gill Sans" charset="0"/>
                <a:ea typeface="ＭＳ Ｐゴシック" charset="0"/>
              </a:rPr>
              <a:t> Business choices</a:t>
            </a:r>
          </a:p>
          <a:p>
            <a:pPr lvl="1">
              <a:lnSpc>
                <a:spcPct val="100000"/>
              </a:lnSpc>
              <a:spcAft>
                <a:spcPts val="800"/>
              </a:spcAft>
            </a:pPr>
            <a:r>
              <a:rPr lang="en-US" dirty="0">
                <a:solidFill>
                  <a:srgbClr val="1385A7"/>
                </a:solidFill>
                <a:latin typeface="Gill Sans" charset="0"/>
                <a:ea typeface="ＭＳ Ｐゴシック" charset="0"/>
              </a:rPr>
              <a:t>Investment spending</a:t>
            </a:r>
            <a:br>
              <a:rPr lang="en-US" dirty="0">
                <a:solidFill>
                  <a:srgbClr val="1385A7"/>
                </a:solidFill>
                <a:latin typeface="Gill Sans" charset="0"/>
                <a:ea typeface="ＭＳ Ｐゴシック" charset="0"/>
              </a:rPr>
            </a:br>
            <a:r>
              <a:rPr lang="en-US" dirty="0">
                <a:latin typeface="Gill Sans" charset="0"/>
                <a:ea typeface="ＭＳ Ｐゴシック" charset="0"/>
              </a:rPr>
              <a:t>business purchases of new factories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and </a:t>
            </a:r>
            <a:r>
              <a:rPr lang="en-US" dirty="0">
                <a:latin typeface="Gill Sans" charset="0"/>
                <a:ea typeface="ＭＳ Ｐゴシック" charset="0"/>
              </a:rPr>
              <a:t>equipment</a:t>
            </a:r>
          </a:p>
          <a:p>
            <a:pPr lvl="1">
              <a:lnSpc>
                <a:spcPct val="100000"/>
              </a:lnSpc>
              <a:spcAft>
                <a:spcPts val="800"/>
              </a:spcAft>
            </a:pPr>
            <a:r>
              <a:rPr lang="en-US" dirty="0">
                <a:latin typeface="Gill Sans" charset="0"/>
                <a:ea typeface="ＭＳ Ｐゴシック" charset="0"/>
              </a:rPr>
              <a:t>Hiring workers or not</a:t>
            </a:r>
          </a:p>
          <a:p>
            <a:pPr lvl="1">
              <a:lnSpc>
                <a:spcPct val="100000"/>
              </a:lnSpc>
              <a:spcAft>
                <a:spcPts val="800"/>
              </a:spcAft>
            </a:pPr>
            <a:r>
              <a:rPr lang="en-US" dirty="0">
                <a:latin typeface="Gill Sans" charset="0"/>
                <a:ea typeface="ＭＳ Ｐゴシック" charset="0"/>
              </a:rPr>
              <a:t>Buying inputs domestically or importing</a:t>
            </a:r>
          </a:p>
          <a:p>
            <a:pPr lvl="1">
              <a:lnSpc>
                <a:spcPct val="100000"/>
              </a:lnSpc>
              <a:spcAft>
                <a:spcPts val="800"/>
              </a:spcAft>
            </a:pPr>
            <a:r>
              <a:rPr lang="en-US" dirty="0">
                <a:latin typeface="Gill Sans" charset="0"/>
                <a:ea typeface="ＭＳ Ｐゴシック" charset="0"/>
              </a:rPr>
              <a:t>Selling outputs domestically or exporting</a:t>
            </a:r>
          </a:p>
          <a:p>
            <a:endParaRPr lang="en-US" dirty="0">
              <a:latin typeface="Gill Sans" charset="0"/>
              <a:ea typeface="ＭＳ Ｐゴシック" charset="0"/>
            </a:endParaRPr>
          </a:p>
        </p:txBody>
      </p:sp>
      <p:pic>
        <p:nvPicPr>
          <p:cNvPr id="2" name="Picture 1" descr="consum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580" y="1208075"/>
            <a:ext cx="1625600" cy="1130300"/>
          </a:xfrm>
          <a:prstGeom prst="rect">
            <a:avLst/>
          </a:prstGeom>
        </p:spPr>
      </p:pic>
      <p:pic>
        <p:nvPicPr>
          <p:cNvPr id="6" name="Picture 5" descr="business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880" y="3393007"/>
            <a:ext cx="1638300" cy="1130300"/>
          </a:xfrm>
          <a:prstGeom prst="rect">
            <a:avLst/>
          </a:prstGeom>
        </p:spPr>
      </p:pic>
      <p:sp>
        <p:nvSpPr>
          <p:cNvPr id="5" name="Title 2"/>
          <p:cNvSpPr>
            <a:spLocks noGrp="1"/>
          </p:cNvSpPr>
          <p:nvPr>
            <p:ph type="title"/>
          </p:nvPr>
        </p:nvSpPr>
        <p:spPr>
          <a:xfrm>
            <a:off x="457200" y="0"/>
            <a:ext cx="8229600" cy="1143000"/>
          </a:xfrm>
          <a:ln/>
        </p:spPr>
        <p:txBody>
          <a:bodyPr/>
          <a:lstStyle/>
          <a:p>
            <a:r>
              <a:rPr lang="en-US" dirty="0" smtClean="0">
                <a:solidFill>
                  <a:srgbClr val="1385A7"/>
                </a:solidFill>
                <a:ea typeface="ＭＳ Ｐゴシック" charset="0"/>
              </a:rPr>
              <a:t>PLAYERS</a:t>
            </a:r>
            <a:endParaRPr lang="en-US" dirty="0">
              <a:solidFill>
                <a:srgbClr val="1385A7"/>
              </a:solidFill>
              <a:ea typeface="ＭＳ Ｐゴシック" charset="0"/>
            </a:endParaRPr>
          </a:p>
        </p:txBody>
      </p:sp>
    </p:spTree>
    <p:extLst>
      <p:ext uri="{BB962C8B-B14F-4D97-AF65-F5344CB8AC3E}">
        <p14:creationId xmlns:p14="http://schemas.microsoft.com/office/powerpoint/2010/main" val="2269806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57">
                                            <p:txEl>
                                              <p:pRg st="1" end="1"/>
                                            </p:txEl>
                                          </p:spTgt>
                                        </p:tgtEl>
                                        <p:attrNameLst>
                                          <p:attrName>style.visibility</p:attrName>
                                        </p:attrNameLst>
                                      </p:cBhvr>
                                      <p:to>
                                        <p:strVal val="visible"/>
                                      </p:to>
                                    </p:set>
                                    <p:animEffect transition="in" filter="dissolve">
                                      <p:cBhvr>
                                        <p:cTn id="7" dur="500"/>
                                        <p:tgtEl>
                                          <p:spTgt spid="194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457">
                                            <p:txEl>
                                              <p:pRg st="2" end="2"/>
                                            </p:txEl>
                                          </p:spTgt>
                                        </p:tgtEl>
                                        <p:attrNameLst>
                                          <p:attrName>style.visibility</p:attrName>
                                        </p:attrNameLst>
                                      </p:cBhvr>
                                      <p:to>
                                        <p:strVal val="visible"/>
                                      </p:to>
                                    </p:set>
                                    <p:animEffect transition="in" filter="dissolve">
                                      <p:cBhvr>
                                        <p:cTn id="12" dur="500"/>
                                        <p:tgtEl>
                                          <p:spTgt spid="194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457">
                                            <p:txEl>
                                              <p:pRg st="3" end="3"/>
                                            </p:txEl>
                                          </p:spTgt>
                                        </p:tgtEl>
                                        <p:attrNameLst>
                                          <p:attrName>style.visibility</p:attrName>
                                        </p:attrNameLst>
                                      </p:cBhvr>
                                      <p:to>
                                        <p:strVal val="visible"/>
                                      </p:to>
                                    </p:set>
                                    <p:animEffect transition="in" filter="dissolve">
                                      <p:cBhvr>
                                        <p:cTn id="17" dur="500"/>
                                        <p:tgtEl>
                                          <p:spTgt spid="19457">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457">
                                            <p:txEl>
                                              <p:pRg st="4" end="4"/>
                                            </p:txEl>
                                          </p:spTgt>
                                        </p:tgtEl>
                                        <p:attrNameLst>
                                          <p:attrName>style.visibility</p:attrName>
                                        </p:attrNameLst>
                                      </p:cBhvr>
                                      <p:to>
                                        <p:strVal val="visible"/>
                                      </p:to>
                                    </p:set>
                                    <p:animEffect transition="in" filter="dissolve">
                                      <p:cBhvr>
                                        <p:cTn id="25" dur="500"/>
                                        <p:tgtEl>
                                          <p:spTgt spid="1945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9457">
                                            <p:txEl>
                                              <p:pRg st="5" end="5"/>
                                            </p:txEl>
                                          </p:spTgt>
                                        </p:tgtEl>
                                        <p:attrNameLst>
                                          <p:attrName>style.visibility</p:attrName>
                                        </p:attrNameLst>
                                      </p:cBhvr>
                                      <p:to>
                                        <p:strVal val="visible"/>
                                      </p:to>
                                    </p:set>
                                    <p:animEffect transition="in" filter="dissolve">
                                      <p:cBhvr>
                                        <p:cTn id="30" dur="500"/>
                                        <p:tgtEl>
                                          <p:spTgt spid="1945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9457">
                                            <p:txEl>
                                              <p:pRg st="6" end="6"/>
                                            </p:txEl>
                                          </p:spTgt>
                                        </p:tgtEl>
                                        <p:attrNameLst>
                                          <p:attrName>style.visibility</p:attrName>
                                        </p:attrNameLst>
                                      </p:cBhvr>
                                      <p:to>
                                        <p:strVal val="visible"/>
                                      </p:to>
                                    </p:set>
                                    <p:animEffect transition="in" filter="dissolve">
                                      <p:cBhvr>
                                        <p:cTn id="35" dur="500"/>
                                        <p:tgtEl>
                                          <p:spTgt spid="19457">
                                            <p:txEl>
                                              <p:pRg st="6" end="6"/>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9457">
                                            <p:txEl>
                                              <p:pRg st="7" end="7"/>
                                            </p:txEl>
                                          </p:spTgt>
                                        </p:tgtEl>
                                        <p:attrNameLst>
                                          <p:attrName>style.visibility</p:attrName>
                                        </p:attrNameLst>
                                      </p:cBhvr>
                                      <p:to>
                                        <p:strVal val="visible"/>
                                      </p:to>
                                    </p:set>
                                    <p:animEffect transition="in" filter="dissolve">
                                      <p:cBhvr>
                                        <p:cTn id="38" dur="500"/>
                                        <p:tgtEl>
                                          <p:spTgt spid="194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ew 1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 y="0"/>
            <a:ext cx="9015620" cy="6858000"/>
          </a:xfrm>
          <a:prstGeom prst="rect">
            <a:avLst/>
          </a:prstGeom>
        </p:spPr>
      </p:pic>
      <p:sp>
        <p:nvSpPr>
          <p:cNvPr id="8" name="Rectangle 7"/>
          <p:cNvSpPr/>
          <p:nvPr/>
        </p:nvSpPr>
        <p:spPr>
          <a:xfrm>
            <a:off x="529" y="5365670"/>
            <a:ext cx="9151665" cy="1518537"/>
          </a:xfrm>
          <a:prstGeom prst="rect">
            <a:avLst/>
          </a:prstGeom>
          <a:solidFill>
            <a:schemeClr val="bg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Gill Sans MT"/>
            </a:endParaRPr>
          </a:p>
        </p:txBody>
      </p:sp>
      <p:sp>
        <p:nvSpPr>
          <p:cNvPr id="9" name="TextBox 8"/>
          <p:cNvSpPr txBox="1"/>
          <p:nvPr/>
        </p:nvSpPr>
        <p:spPr>
          <a:xfrm>
            <a:off x="-98323" y="5858360"/>
            <a:ext cx="9340647" cy="677108"/>
          </a:xfrm>
          <a:prstGeom prst="rect">
            <a:avLst/>
          </a:prstGeom>
          <a:noFill/>
        </p:spPr>
        <p:txBody>
          <a:bodyPr wrap="square" rtlCol="0">
            <a:spAutoFit/>
          </a:bodyPr>
          <a:lstStyle/>
          <a:p>
            <a:pPr algn="ctr"/>
            <a:r>
              <a:rPr lang="en-US" sz="3800" dirty="0" smtClean="0">
                <a:solidFill>
                  <a:srgbClr val="000000"/>
                </a:solidFill>
              </a:rPr>
              <a:t>                                        Macroeconomics</a:t>
            </a:r>
            <a:endParaRPr lang="en-US" sz="3800" dirty="0">
              <a:solidFill>
                <a:srgbClr val="000000"/>
              </a:solidFill>
            </a:endParaRPr>
          </a:p>
        </p:txBody>
      </p:sp>
    </p:spTree>
    <p:extLst>
      <p:ext uri="{BB962C8B-B14F-4D97-AF65-F5344CB8AC3E}">
        <p14:creationId xmlns:p14="http://schemas.microsoft.com/office/powerpoint/2010/main" val="221196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1"/>
          <p:cNvSpPr>
            <a:spLocks noGrp="1"/>
          </p:cNvSpPr>
          <p:nvPr>
            <p:ph idx="1"/>
          </p:nvPr>
        </p:nvSpPr>
        <p:spPr>
          <a:xfrm>
            <a:off x="457201" y="463763"/>
            <a:ext cx="6366933" cy="5653910"/>
          </a:xfrm>
        </p:spPr>
        <p:txBody>
          <a:bodyPr/>
          <a:lstStyle/>
          <a:p>
            <a:pPr>
              <a:lnSpc>
                <a:spcPct val="114000"/>
              </a:lnSpc>
              <a:spcAft>
                <a:spcPts val="800"/>
              </a:spcAft>
            </a:pPr>
            <a:r>
              <a:rPr lang="en-US" dirty="0" smtClean="0">
                <a:latin typeface="Gill Sans" charset="0"/>
                <a:ea typeface="ＭＳ Ｐゴシック" charset="0"/>
              </a:rPr>
              <a:t>Government choices</a:t>
            </a:r>
            <a:endParaRPr lang="en-US" dirty="0">
              <a:latin typeface="Gill Sans" charset="0"/>
              <a:ea typeface="ＭＳ Ｐゴシック" charset="0"/>
            </a:endParaRPr>
          </a:p>
          <a:p>
            <a:pPr lvl="1">
              <a:lnSpc>
                <a:spcPct val="100000"/>
              </a:lnSpc>
              <a:spcAft>
                <a:spcPts val="800"/>
              </a:spcAft>
            </a:pPr>
            <a:r>
              <a:rPr lang="en-US" dirty="0">
                <a:latin typeface="Gill Sans" charset="0"/>
                <a:ea typeface="ＭＳ Ｐゴシック" charset="0"/>
              </a:rPr>
              <a:t>Buying products and services</a:t>
            </a:r>
          </a:p>
          <a:p>
            <a:pPr lvl="1">
              <a:lnSpc>
                <a:spcPct val="100000"/>
              </a:lnSpc>
              <a:spcAft>
                <a:spcPts val="800"/>
              </a:spcAft>
            </a:pPr>
            <a:r>
              <a:rPr lang="en-US" dirty="0">
                <a:solidFill>
                  <a:srgbClr val="1385A7"/>
                </a:solidFill>
                <a:latin typeface="Gill Sans" charset="0"/>
                <a:ea typeface="ＭＳ Ｐゴシック" charset="0"/>
              </a:rPr>
              <a:t>Fiscal policy</a:t>
            </a:r>
            <a:br>
              <a:rPr lang="en-US" dirty="0">
                <a:solidFill>
                  <a:srgbClr val="1385A7"/>
                </a:solidFill>
                <a:latin typeface="Gill Sans" charset="0"/>
                <a:ea typeface="ＭＳ Ｐゴシック" charset="0"/>
              </a:rPr>
            </a:br>
            <a:r>
              <a:rPr lang="en-US" dirty="0">
                <a:latin typeface="Gill Sans" charset="0"/>
                <a:ea typeface="ＭＳ Ｐゴシック" charset="0"/>
              </a:rPr>
              <a:t>government purchases, taxes / transfers to achieve </a:t>
            </a:r>
            <a:r>
              <a:rPr lang="en-US" dirty="0" smtClean="0">
                <a:latin typeface="Gill Sans" charset="0"/>
                <a:ea typeface="ＭＳ Ｐゴシック" charset="0"/>
              </a:rPr>
              <a:t>the </a:t>
            </a:r>
            <a:r>
              <a:rPr lang="en-US" dirty="0">
                <a:latin typeface="Gill Sans" charset="0"/>
                <a:ea typeface="ＭＳ Ｐゴシック" charset="0"/>
              </a:rPr>
              <a:t>macroeconomic </a:t>
            </a:r>
            <a:r>
              <a:rPr lang="en-US" dirty="0" smtClean="0">
                <a:latin typeface="Gill Sans" charset="0"/>
                <a:ea typeface="ＭＳ Ｐゴシック" charset="0"/>
              </a:rPr>
              <a:t>outcomes</a:t>
            </a:r>
          </a:p>
          <a:p>
            <a:pPr>
              <a:spcAft>
                <a:spcPts val="800"/>
              </a:spcAft>
            </a:pPr>
            <a:r>
              <a:rPr lang="en-US" dirty="0">
                <a:latin typeface="Gill Sans" charset="0"/>
                <a:ea typeface="ＭＳ Ｐゴシック" charset="0"/>
              </a:rPr>
              <a:t>Bank of Canada and banking system choices</a:t>
            </a:r>
          </a:p>
          <a:p>
            <a:pPr lvl="1">
              <a:lnSpc>
                <a:spcPct val="100000"/>
              </a:lnSpc>
              <a:spcAft>
                <a:spcPts val="800"/>
              </a:spcAft>
            </a:pPr>
            <a:r>
              <a:rPr lang="en-US" dirty="0" smtClean="0">
                <a:solidFill>
                  <a:srgbClr val="1385A7"/>
                </a:solidFill>
                <a:latin typeface="Gill Sans" charset="0"/>
                <a:ea typeface="ＭＳ Ｐゴシック" charset="0"/>
              </a:rPr>
              <a:t>Monetary </a:t>
            </a:r>
            <a:r>
              <a:rPr lang="en-US" dirty="0">
                <a:solidFill>
                  <a:srgbClr val="1385A7"/>
                </a:solidFill>
                <a:latin typeface="Gill Sans" charset="0"/>
                <a:ea typeface="ＭＳ Ｐゴシック" charset="0"/>
              </a:rPr>
              <a:t>policy</a:t>
            </a:r>
            <a:br>
              <a:rPr lang="en-US" dirty="0">
                <a:solidFill>
                  <a:srgbClr val="1385A7"/>
                </a:solidFill>
                <a:latin typeface="Gill Sans" charset="0"/>
                <a:ea typeface="ＭＳ Ｐゴシック" charset="0"/>
              </a:rPr>
            </a:br>
            <a:r>
              <a:rPr lang="en-US" dirty="0">
                <a:latin typeface="Gill Sans" charset="0"/>
                <a:ea typeface="ＭＳ Ｐゴシック" charset="0"/>
              </a:rPr>
              <a:t>Bank of Canada changes interest rates and </a:t>
            </a:r>
            <a:r>
              <a:rPr lang="en-US" dirty="0" smtClean="0">
                <a:latin typeface="Gill Sans" charset="0"/>
                <a:ea typeface="ＭＳ Ｐゴシック" charset="0"/>
              </a:rPr>
              <a:t>supply </a:t>
            </a:r>
            <a:r>
              <a:rPr lang="en-US" dirty="0">
                <a:latin typeface="Gill Sans" charset="0"/>
                <a:ea typeface="ＭＳ Ｐゴシック" charset="0"/>
              </a:rPr>
              <a:t>of money to achieve the macroeconomic </a:t>
            </a:r>
            <a:r>
              <a:rPr lang="en-US" dirty="0" smtClean="0">
                <a:latin typeface="Gill Sans" charset="0"/>
                <a:ea typeface="ＭＳ Ｐゴシック" charset="0"/>
              </a:rPr>
              <a:t>outcomes</a:t>
            </a:r>
          </a:p>
          <a:p>
            <a:pPr lvl="1">
              <a:lnSpc>
                <a:spcPct val="100000"/>
              </a:lnSpc>
              <a:spcAft>
                <a:spcPts val="800"/>
              </a:spcAft>
            </a:pPr>
            <a:r>
              <a:rPr lang="en-US" dirty="0">
                <a:latin typeface="Gill Sans" charset="0"/>
                <a:ea typeface="ＭＳ Ｐゴシック" charset="0"/>
              </a:rPr>
              <a:t>Making loans or not</a:t>
            </a:r>
          </a:p>
          <a:p>
            <a:pPr lvl="1">
              <a:lnSpc>
                <a:spcPct val="100000"/>
              </a:lnSpc>
            </a:pPr>
            <a:endParaRPr lang="en-US" dirty="0">
              <a:latin typeface="Gill Sans" charset="0"/>
              <a:ea typeface="ＭＳ Ｐゴシック" charset="0"/>
            </a:endParaRPr>
          </a:p>
          <a:p>
            <a:pPr>
              <a:spcAft>
                <a:spcPts val="600"/>
              </a:spcAft>
            </a:pPr>
            <a:endParaRPr lang="en-US" dirty="0">
              <a:latin typeface="Gill Sans" charset="0"/>
              <a:ea typeface="ＭＳ Ｐゴシック" charset="0"/>
            </a:endParaRPr>
          </a:p>
        </p:txBody>
      </p:sp>
      <p:pic>
        <p:nvPicPr>
          <p:cNvPr id="5" name="Picture 4" descr="govern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084" y="599017"/>
            <a:ext cx="1524000" cy="1079500"/>
          </a:xfrm>
          <a:prstGeom prst="rect">
            <a:avLst/>
          </a:prstGeom>
        </p:spPr>
      </p:pic>
      <p:pic>
        <p:nvPicPr>
          <p:cNvPr id="6" name="Picture 5" descr="banks-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994" y="3239731"/>
            <a:ext cx="1739900" cy="1270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81">
                                            <p:txEl>
                                              <p:pRg st="1" end="1"/>
                                            </p:txEl>
                                          </p:spTgt>
                                        </p:tgtEl>
                                        <p:attrNameLst>
                                          <p:attrName>style.visibility</p:attrName>
                                        </p:attrNameLst>
                                      </p:cBhvr>
                                      <p:to>
                                        <p:strVal val="visible"/>
                                      </p:to>
                                    </p:set>
                                    <p:animEffect transition="in" filter="dissolve">
                                      <p:cBhvr>
                                        <p:cTn id="7" dur="500"/>
                                        <p:tgtEl>
                                          <p:spTgt spid="2048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481">
                                            <p:txEl>
                                              <p:pRg st="2" end="2"/>
                                            </p:txEl>
                                          </p:spTgt>
                                        </p:tgtEl>
                                        <p:attrNameLst>
                                          <p:attrName>style.visibility</p:attrName>
                                        </p:attrNameLst>
                                      </p:cBhvr>
                                      <p:to>
                                        <p:strVal val="visible"/>
                                      </p:to>
                                    </p:set>
                                    <p:animEffect transition="in" filter="dissolve">
                                      <p:cBhvr>
                                        <p:cTn id="12" dur="500"/>
                                        <p:tgtEl>
                                          <p:spTgt spid="2048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481">
                                            <p:txEl>
                                              <p:pRg st="3" end="3"/>
                                            </p:txEl>
                                          </p:spTgt>
                                        </p:tgtEl>
                                        <p:attrNameLst>
                                          <p:attrName>style.visibility</p:attrName>
                                        </p:attrNameLst>
                                      </p:cBhvr>
                                      <p:to>
                                        <p:strVal val="visible"/>
                                      </p:to>
                                    </p:set>
                                    <p:animEffect transition="in" filter="dissolve">
                                      <p:cBhvr>
                                        <p:cTn id="17" dur="500"/>
                                        <p:tgtEl>
                                          <p:spTgt spid="20481">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481">
                                            <p:txEl>
                                              <p:pRg st="4" end="4"/>
                                            </p:txEl>
                                          </p:spTgt>
                                        </p:tgtEl>
                                        <p:attrNameLst>
                                          <p:attrName>style.visibility</p:attrName>
                                        </p:attrNameLst>
                                      </p:cBhvr>
                                      <p:to>
                                        <p:strVal val="visible"/>
                                      </p:to>
                                    </p:set>
                                    <p:animEffect transition="in" filter="dissolve">
                                      <p:cBhvr>
                                        <p:cTn id="25" dur="500"/>
                                        <p:tgtEl>
                                          <p:spTgt spid="2048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481">
                                            <p:txEl>
                                              <p:pRg st="5" end="5"/>
                                            </p:txEl>
                                          </p:spTgt>
                                        </p:tgtEl>
                                        <p:attrNameLst>
                                          <p:attrName>style.visibility</p:attrName>
                                        </p:attrNameLst>
                                      </p:cBhvr>
                                      <p:to>
                                        <p:strVal val="visible"/>
                                      </p:to>
                                    </p:set>
                                    <p:animEffect transition="in" filter="dissolve">
                                      <p:cBhvr>
                                        <p:cTn id="30" dur="500"/>
                                        <p:tgtEl>
                                          <p:spTgt spid="204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860" y="446620"/>
            <a:ext cx="1587500" cy="1955800"/>
          </a:xfrm>
          <a:prstGeom prst="rect">
            <a:avLst/>
          </a:prstGeom>
        </p:spPr>
      </p:pic>
      <p:sp>
        <p:nvSpPr>
          <p:cNvPr id="21505" name="Content Placeholder 1"/>
          <p:cNvSpPr>
            <a:spLocks noGrp="1"/>
          </p:cNvSpPr>
          <p:nvPr>
            <p:ph idx="1"/>
          </p:nvPr>
        </p:nvSpPr>
        <p:spPr>
          <a:xfrm>
            <a:off x="457201" y="463763"/>
            <a:ext cx="7095067" cy="5653910"/>
          </a:xfrm>
        </p:spPr>
        <p:txBody>
          <a:bodyPr/>
          <a:lstStyle/>
          <a:p>
            <a:r>
              <a:rPr lang="en-US" dirty="0" smtClean="0">
                <a:latin typeface="Gill Sans" charset="0"/>
                <a:ea typeface="ＭＳ Ｐゴシック" charset="0"/>
              </a:rPr>
              <a:t>Rest </a:t>
            </a:r>
            <a:r>
              <a:rPr lang="en-US" dirty="0">
                <a:latin typeface="Gill Sans" charset="0"/>
                <a:ea typeface="ＭＳ Ｐゴシック" charset="0"/>
              </a:rPr>
              <a:t>of World (R.O.W.) </a:t>
            </a:r>
            <a:r>
              <a:rPr lang="en-US" dirty="0" smtClean="0">
                <a:latin typeface="Gill Sans" charset="0"/>
                <a:ea typeface="ＭＳ Ｐゴシック" charset="0"/>
              </a:rPr>
              <a:t>choices</a:t>
            </a:r>
            <a:endParaRPr lang="en-US" dirty="0">
              <a:latin typeface="Gill Sans" charset="0"/>
              <a:ea typeface="ＭＳ Ｐゴシック" charset="0"/>
            </a:endParaRPr>
          </a:p>
          <a:p>
            <a:pPr lvl="1">
              <a:lnSpc>
                <a:spcPct val="100000"/>
              </a:lnSpc>
            </a:pPr>
            <a:r>
              <a:rPr lang="en-US" dirty="0">
                <a:latin typeface="Gill Sans" charset="0"/>
                <a:ea typeface="ＭＳ Ｐゴシック" charset="0"/>
              </a:rPr>
              <a:t>Buying Canadian exports or not,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selling </a:t>
            </a:r>
            <a:r>
              <a:rPr lang="en-US" dirty="0">
                <a:latin typeface="Gill Sans" charset="0"/>
                <a:ea typeface="ＭＳ Ｐゴシック" charset="0"/>
              </a:rPr>
              <a:t>imports to Canada or not </a:t>
            </a:r>
          </a:p>
          <a:p>
            <a:pPr lvl="1">
              <a:lnSpc>
                <a:spcPct val="100000"/>
              </a:lnSpc>
            </a:pPr>
            <a:r>
              <a:rPr lang="en-US" dirty="0">
                <a:latin typeface="Gill Sans" charset="0"/>
                <a:ea typeface="ＭＳ Ｐゴシック" charset="0"/>
              </a:rPr>
              <a:t>Investing money in Canada or not, </a:t>
            </a:r>
            <a:br>
              <a:rPr lang="en-US" dirty="0">
                <a:latin typeface="Gill Sans" charset="0"/>
                <a:ea typeface="ＭＳ Ｐゴシック" charset="0"/>
              </a:rPr>
            </a:br>
            <a:r>
              <a:rPr lang="en-US" dirty="0" smtClean="0">
                <a:latin typeface="Gill Sans" charset="0"/>
                <a:ea typeface="ＭＳ Ｐゴシック" charset="0"/>
              </a:rPr>
              <a:t>accepting </a:t>
            </a:r>
            <a:r>
              <a:rPr lang="en-US" dirty="0">
                <a:latin typeface="Gill Sans" charset="0"/>
                <a:ea typeface="ＭＳ Ｐゴシック" charset="0"/>
              </a:rPr>
              <a:t>Canadian investments or not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05">
                                            <p:txEl>
                                              <p:pRg st="1" end="1"/>
                                            </p:txEl>
                                          </p:spTgt>
                                        </p:tgtEl>
                                        <p:attrNameLst>
                                          <p:attrName>style.visibility</p:attrName>
                                        </p:attrNameLst>
                                      </p:cBhvr>
                                      <p:to>
                                        <p:strVal val="visible"/>
                                      </p:to>
                                    </p:set>
                                    <p:animEffect transition="in" filter="dissolve">
                                      <p:cBhvr>
                                        <p:cTn id="7" dur="500"/>
                                        <p:tgtEl>
                                          <p:spTgt spid="215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505">
                                            <p:txEl>
                                              <p:pRg st="2" end="2"/>
                                            </p:txEl>
                                          </p:spTgt>
                                        </p:tgtEl>
                                        <p:attrNameLst>
                                          <p:attrName>style.visibility</p:attrName>
                                        </p:attrNameLst>
                                      </p:cBhvr>
                                      <p:to>
                                        <p:strVal val="visible"/>
                                      </p:to>
                                    </p:set>
                                    <p:animEffect transition="in" filter="dissolve">
                                      <p:cBhvr>
                                        <p:cTn id="12" dur="500"/>
                                        <p:tgtEl>
                                          <p:spTgt spid="215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3"/>
          <p:cNvSpPr>
            <a:spLocks noGrp="1"/>
          </p:cNvSpPr>
          <p:nvPr>
            <p:ph type="ctrTitle"/>
          </p:nvPr>
        </p:nvSpPr>
        <p:spPr>
          <a:xfrm>
            <a:off x="0" y="1221325"/>
            <a:ext cx="9144000" cy="1470025"/>
          </a:xfrm>
        </p:spPr>
        <p:txBody>
          <a:bodyPr/>
          <a:lstStyle/>
          <a:p>
            <a:r>
              <a:rPr lang="en-US" dirty="0" smtClean="0">
                <a:solidFill>
                  <a:srgbClr val="1385A7"/>
                </a:solidFill>
                <a:ea typeface="ＭＳ Ｐゴシック" charset="0"/>
              </a:rPr>
              <a:t>WHY YOU SHOULD THINK LIKE A MACROECONOMIST</a:t>
            </a:r>
            <a:endParaRPr lang="en-US" dirty="0">
              <a:solidFill>
                <a:srgbClr val="1385A7"/>
              </a:solidFill>
              <a:ea typeface="ＭＳ Ｐゴシック" charset="0"/>
            </a:endParaRPr>
          </a:p>
        </p:txBody>
      </p:sp>
      <p:sp>
        <p:nvSpPr>
          <p:cNvPr id="22530" name="Content Placeholder 4"/>
          <p:cNvSpPr>
            <a:spLocks noGrp="1"/>
          </p:cNvSpPr>
          <p:nvPr>
            <p:ph type="body" sz="quarter" idx="10"/>
          </p:nvPr>
        </p:nvSpPr>
        <p:spPr>
          <a:xfrm>
            <a:off x="1100139" y="2711459"/>
            <a:ext cx="6953250" cy="3217333"/>
          </a:xfrm>
          <a:prstGeom prst="rect">
            <a:avLst/>
          </a:prstGeom>
        </p:spPr>
        <p:txBody>
          <a:bodyPr/>
          <a:lstStyle/>
          <a:p>
            <a:r>
              <a:rPr lang="en-US" dirty="0">
                <a:latin typeface="Gill Sans" charset="0"/>
                <a:ea typeface="ＭＳ Ｐゴシック" charset="0"/>
              </a:rPr>
              <a:t>Macroeconomics affects your future — </a:t>
            </a:r>
            <a:br>
              <a:rPr lang="en-US" dirty="0">
                <a:latin typeface="Gill Sans" charset="0"/>
                <a:ea typeface="ＭＳ Ｐゴシック" charset="0"/>
              </a:rPr>
            </a:br>
            <a:r>
              <a:rPr lang="en-US" dirty="0">
                <a:latin typeface="Gill Sans" charset="0"/>
                <a:ea typeface="ＭＳ Ｐゴシック" charset="0"/>
              </a:rPr>
              <a:t>GDP affects living standards, unemployment affects the odds of your finding a job, and inflation can reduce your living standards. Macroeconomics also informs your vote for politicians and policies influencing economic performance, and illuminates the important parts of complex economies.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Content Placeholder 1"/>
          <p:cNvSpPr>
            <a:spLocks noGrp="1"/>
          </p:cNvSpPr>
          <p:nvPr>
            <p:ph idx="1"/>
          </p:nvPr>
        </p:nvSpPr>
        <p:spPr>
          <a:xfrm>
            <a:off x="457201" y="465682"/>
            <a:ext cx="8212666" cy="4940805"/>
          </a:xfrm>
        </p:spPr>
        <p:txBody>
          <a:bodyPr/>
          <a:lstStyle/>
          <a:p>
            <a:pPr>
              <a:lnSpc>
                <a:spcPct val="114000"/>
              </a:lnSpc>
              <a:spcAft>
                <a:spcPts val="600"/>
              </a:spcAft>
            </a:pPr>
            <a:r>
              <a:rPr lang="en-US" dirty="0">
                <a:latin typeface="Gill Sans" charset="0"/>
                <a:ea typeface="ＭＳ Ｐゴシック" charset="0"/>
              </a:rPr>
              <a:t>Your personal economic success is affected by</a:t>
            </a:r>
          </a:p>
          <a:p>
            <a:pPr lvl="1">
              <a:lnSpc>
                <a:spcPct val="100000"/>
              </a:lnSpc>
            </a:pPr>
            <a:r>
              <a:rPr lang="en-US" dirty="0" smtClean="0">
                <a:solidFill>
                  <a:srgbClr val="1385A7"/>
                </a:solidFill>
                <a:latin typeface="Gill Sans" charset="0"/>
                <a:ea typeface="ＭＳ Ｐゴシック" charset="0"/>
              </a:rPr>
              <a:t>GDP</a:t>
            </a:r>
            <a:br>
              <a:rPr lang="en-US" dirty="0" smtClean="0">
                <a:solidFill>
                  <a:srgbClr val="1385A7"/>
                </a:solidFill>
                <a:latin typeface="Gill Sans" charset="0"/>
                <a:ea typeface="ＭＳ Ｐゴシック" charset="0"/>
              </a:rPr>
            </a:br>
            <a:r>
              <a:rPr lang="en-US" dirty="0" smtClean="0">
                <a:latin typeface="Gill Sans" charset="0"/>
                <a:ea typeface="ＭＳ Ｐゴシック" charset="0"/>
              </a:rPr>
              <a:t>higher </a:t>
            </a:r>
            <a:r>
              <a:rPr lang="en-US" dirty="0">
                <a:latin typeface="Gill Sans" charset="0"/>
                <a:ea typeface="ＭＳ Ｐゴシック" charset="0"/>
              </a:rPr>
              <a:t>GDP per person allows higher living standards</a:t>
            </a:r>
          </a:p>
          <a:p>
            <a:pPr lvl="1">
              <a:lnSpc>
                <a:spcPct val="100000"/>
              </a:lnSpc>
            </a:pPr>
            <a:r>
              <a:rPr lang="en-US" dirty="0" smtClean="0">
                <a:solidFill>
                  <a:srgbClr val="1385A7"/>
                </a:solidFill>
                <a:latin typeface="Gill Sans" charset="0"/>
                <a:ea typeface="ＭＳ Ｐゴシック" charset="0"/>
              </a:rPr>
              <a:t>Unemployment</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affects </a:t>
            </a:r>
            <a:r>
              <a:rPr lang="en-US" dirty="0">
                <a:latin typeface="Gill Sans" charset="0"/>
                <a:ea typeface="ＭＳ Ｐゴシック" charset="0"/>
              </a:rPr>
              <a:t>odds of finding a job</a:t>
            </a:r>
          </a:p>
          <a:p>
            <a:pPr lvl="1">
              <a:lnSpc>
                <a:spcPct val="100000"/>
              </a:lnSpc>
            </a:pPr>
            <a:r>
              <a:rPr lang="en-US" dirty="0" smtClean="0">
                <a:solidFill>
                  <a:srgbClr val="1385A7"/>
                </a:solidFill>
                <a:latin typeface="Gill Sans" charset="0"/>
                <a:ea typeface="ＭＳ Ｐゴシック" charset="0"/>
              </a:rPr>
              <a:t>Inflation</a:t>
            </a:r>
            <a:br>
              <a:rPr lang="en-US" dirty="0" smtClean="0">
                <a:solidFill>
                  <a:srgbClr val="1385A7"/>
                </a:solidFill>
                <a:latin typeface="Gill Sans" charset="0"/>
                <a:ea typeface="ＭＳ Ｐゴシック" charset="0"/>
              </a:rPr>
            </a:br>
            <a:r>
              <a:rPr lang="en-US" dirty="0" smtClean="0">
                <a:latin typeface="Gill Sans" charset="0"/>
                <a:ea typeface="ＭＳ Ｐゴシック" charset="0"/>
              </a:rPr>
              <a:t>reduces </a:t>
            </a:r>
            <a:r>
              <a:rPr lang="en-US" dirty="0">
                <a:latin typeface="Gill Sans" charset="0"/>
                <a:ea typeface="ＭＳ Ｐゴシック" charset="0"/>
              </a:rPr>
              <a:t>living standards if income does not rise as fast as the prices of what you buy</a:t>
            </a:r>
          </a:p>
          <a:p>
            <a:pPr lvl="1">
              <a:lnSpc>
                <a:spcPct val="100000"/>
              </a:lnSpc>
            </a:pPr>
            <a:r>
              <a:rPr lang="en-US" dirty="0">
                <a:latin typeface="Gill Sans" charset="0"/>
                <a:ea typeface="ＭＳ Ｐゴシック" charset="0"/>
              </a:rPr>
              <a:t>Interest rates, exchange rates, and government taxes and transfer payments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553">
                                            <p:txEl>
                                              <p:pRg st="1" end="1"/>
                                            </p:txEl>
                                          </p:spTgt>
                                        </p:tgtEl>
                                        <p:attrNameLst>
                                          <p:attrName>style.visibility</p:attrName>
                                        </p:attrNameLst>
                                      </p:cBhvr>
                                      <p:to>
                                        <p:strVal val="visible"/>
                                      </p:to>
                                    </p:set>
                                    <p:animEffect transition="in" filter="dissolve">
                                      <p:cBhvr>
                                        <p:cTn id="7" dur="500"/>
                                        <p:tgtEl>
                                          <p:spTgt spid="2355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553">
                                            <p:txEl>
                                              <p:pRg st="2" end="2"/>
                                            </p:txEl>
                                          </p:spTgt>
                                        </p:tgtEl>
                                        <p:attrNameLst>
                                          <p:attrName>style.visibility</p:attrName>
                                        </p:attrNameLst>
                                      </p:cBhvr>
                                      <p:to>
                                        <p:strVal val="visible"/>
                                      </p:to>
                                    </p:set>
                                    <p:animEffect transition="in" filter="dissolve">
                                      <p:cBhvr>
                                        <p:cTn id="12" dur="500"/>
                                        <p:tgtEl>
                                          <p:spTgt spid="2355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553">
                                            <p:txEl>
                                              <p:pRg st="3" end="3"/>
                                            </p:txEl>
                                          </p:spTgt>
                                        </p:tgtEl>
                                        <p:attrNameLst>
                                          <p:attrName>style.visibility</p:attrName>
                                        </p:attrNameLst>
                                      </p:cBhvr>
                                      <p:to>
                                        <p:strVal val="visible"/>
                                      </p:to>
                                    </p:set>
                                    <p:animEffect transition="in" filter="dissolve">
                                      <p:cBhvr>
                                        <p:cTn id="17" dur="500"/>
                                        <p:tgtEl>
                                          <p:spTgt spid="2355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553">
                                            <p:txEl>
                                              <p:pRg st="4" end="4"/>
                                            </p:txEl>
                                          </p:spTgt>
                                        </p:tgtEl>
                                        <p:attrNameLst>
                                          <p:attrName>style.visibility</p:attrName>
                                        </p:attrNameLst>
                                      </p:cBhvr>
                                      <p:to>
                                        <p:strVal val="visible"/>
                                      </p:to>
                                    </p:set>
                                    <p:animEffect transition="in" filter="dissolve">
                                      <p:cBhvr>
                                        <p:cTn id="22" dur="500"/>
                                        <p:tgtEl>
                                          <p:spTgt spid="235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hands-of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7" y="429895"/>
            <a:ext cx="2415714" cy="2651836"/>
          </a:xfrm>
          <a:prstGeom prst="rect">
            <a:avLst/>
          </a:prstGeom>
        </p:spPr>
      </p:pic>
      <p:pic>
        <p:nvPicPr>
          <p:cNvPr id="5" name="Picture 4" descr="No-hands-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639" y="3383182"/>
            <a:ext cx="2185224" cy="2517377"/>
          </a:xfrm>
          <a:prstGeom prst="rect">
            <a:avLst/>
          </a:prstGeom>
        </p:spPr>
      </p:pic>
      <p:sp>
        <p:nvSpPr>
          <p:cNvPr id="24577" name="Content Placeholder 3"/>
          <p:cNvSpPr>
            <a:spLocks noGrp="1"/>
          </p:cNvSpPr>
          <p:nvPr>
            <p:ph idx="1"/>
          </p:nvPr>
        </p:nvSpPr>
        <p:spPr>
          <a:xfrm>
            <a:off x="457200" y="463763"/>
            <a:ext cx="5461000" cy="5653910"/>
          </a:xfrm>
        </p:spPr>
        <p:txBody>
          <a:bodyPr/>
          <a:lstStyle/>
          <a:p>
            <a:r>
              <a:rPr lang="en-US" dirty="0">
                <a:latin typeface="Gill Sans" charset="0"/>
                <a:ea typeface="ＭＳ Ｐゴシック" charset="0"/>
              </a:rPr>
              <a:t>Understanding macroeconomics helps you make </a:t>
            </a:r>
            <a:r>
              <a:rPr lang="en-US" dirty="0" smtClean="0">
                <a:latin typeface="Gill Sans" charset="0"/>
                <a:ea typeface="ＭＳ Ｐゴシック" charset="0"/>
              </a:rPr>
              <a:t>smart </a:t>
            </a:r>
            <a:r>
              <a:rPr lang="en-US" dirty="0">
                <a:latin typeface="Gill Sans" charset="0"/>
                <a:ea typeface="ＭＳ Ｐゴシック" charset="0"/>
              </a:rPr>
              <a:t>choices and informs your vote for politicians whose economic policies influence economic performance and </a:t>
            </a:r>
            <a:r>
              <a:rPr lang="en-US" dirty="0" smtClean="0">
                <a:latin typeface="Gill Sans" charset="0"/>
                <a:ea typeface="ＭＳ Ｐゴシック" charset="0"/>
              </a:rPr>
              <a:t>your </a:t>
            </a:r>
            <a:r>
              <a:rPr lang="en-US" dirty="0">
                <a:latin typeface="Gill Sans" charset="0"/>
                <a:ea typeface="ＭＳ Ｐゴシック" charset="0"/>
              </a:rPr>
              <a:t>economic success</a:t>
            </a:r>
          </a:p>
          <a:p>
            <a:r>
              <a:rPr lang="en-US" dirty="0">
                <a:latin typeface="Gill Sans" charset="0"/>
                <a:ea typeface="ＭＳ Ｐゴシック" charset="0"/>
              </a:rPr>
              <a:t>Thinking like a macroeconomist means using the </a:t>
            </a:r>
            <a:r>
              <a:rPr lang="en-US" dirty="0" smtClean="0">
                <a:latin typeface="Gill Sans" charset="0"/>
                <a:ea typeface="ＭＳ Ｐゴシック" charset="0"/>
              </a:rPr>
              <a:t>circular </a:t>
            </a:r>
            <a:r>
              <a:rPr lang="en-US" dirty="0">
                <a:latin typeface="Gill Sans" charset="0"/>
                <a:ea typeface="ＭＳ Ｐゴシック" charset="0"/>
              </a:rPr>
              <a:t>flow model to focus on </a:t>
            </a:r>
            <a:r>
              <a:rPr lang="en-US" dirty="0">
                <a:solidFill>
                  <a:srgbClr val="BD4536"/>
                </a:solidFill>
                <a:latin typeface="Gill Sans" charset="0"/>
                <a:ea typeface="ＭＳ Ｐゴシック" charset="0"/>
              </a:rPr>
              <a:t>connections</a:t>
            </a:r>
            <a:r>
              <a:rPr lang="en-US" dirty="0">
                <a:latin typeface="Gill Sans" charset="0"/>
                <a:ea typeface="ＭＳ Ｐゴシック" charset="0"/>
              </a:rPr>
              <a:t> inside </a:t>
            </a:r>
            <a:r>
              <a:rPr lang="en-US" dirty="0" smtClean="0">
                <a:latin typeface="Gill Sans" charset="0"/>
                <a:ea typeface="ＭＳ Ｐゴシック" charset="0"/>
              </a:rPr>
              <a:t>the </a:t>
            </a:r>
            <a:r>
              <a:rPr lang="en-US" dirty="0">
                <a:latin typeface="Gill Sans" charset="0"/>
                <a:ea typeface="ＭＳ Ｐゴシック" charset="0"/>
              </a:rPr>
              <a:t>economy and out to the rest of the world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77">
                                            <p:txEl>
                                              <p:pRg st="1" end="1"/>
                                            </p:txEl>
                                          </p:spTgt>
                                        </p:tgtEl>
                                        <p:attrNameLst>
                                          <p:attrName>style.visibility</p:attrName>
                                        </p:attrNameLst>
                                      </p:cBhvr>
                                      <p:to>
                                        <p:strVal val="visible"/>
                                      </p:to>
                                    </p:set>
                                    <p:animEffect transition="in" filter="dissolve">
                                      <p:cBhvr>
                                        <p:cTn id="7" dur="500"/>
                                        <p:tgtEl>
                                          <p:spTgt spid="245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4294967295"/>
          </p:nvPr>
        </p:nvSpPr>
        <p:spPr>
          <a:xfrm>
            <a:off x="474147" y="1430864"/>
            <a:ext cx="4876796" cy="5105400"/>
          </a:xfrm>
        </p:spPr>
        <p:txBody>
          <a:bodyPr/>
          <a:lstStyle/>
          <a:p>
            <a:pPr marL="0" indent="0">
              <a:buNone/>
            </a:pPr>
            <a:r>
              <a:rPr lang="en-US" dirty="0">
                <a:ea typeface="ＭＳ Ｐゴシック" charset="0"/>
              </a:rPr>
              <a:t>“Economics does not furnish </a:t>
            </a:r>
            <a:r>
              <a:rPr lang="en-US" dirty="0" smtClean="0">
                <a:ea typeface="ＭＳ Ｐゴシック" charset="0"/>
              </a:rPr>
              <a:t/>
            </a:r>
            <a:br>
              <a:rPr lang="en-US" dirty="0" smtClean="0">
                <a:ea typeface="ＭＳ Ｐゴシック" charset="0"/>
              </a:rPr>
            </a:br>
            <a:r>
              <a:rPr lang="en-US" dirty="0" smtClean="0">
                <a:ea typeface="ＭＳ Ｐゴシック" charset="0"/>
              </a:rPr>
              <a:t>a </a:t>
            </a:r>
            <a:r>
              <a:rPr lang="en-US" dirty="0">
                <a:ea typeface="ＭＳ Ｐゴシック" charset="0"/>
              </a:rPr>
              <a:t>body of settled conclusions immediately applicable to </a:t>
            </a:r>
            <a:r>
              <a:rPr lang="en-US" dirty="0" smtClean="0">
                <a:ea typeface="ＭＳ Ｐゴシック" charset="0"/>
              </a:rPr>
              <a:t>policy. </a:t>
            </a:r>
            <a:br>
              <a:rPr lang="en-US" dirty="0" smtClean="0">
                <a:ea typeface="ＭＳ Ｐゴシック" charset="0"/>
              </a:rPr>
            </a:br>
            <a:r>
              <a:rPr lang="en-US" dirty="0" smtClean="0">
                <a:ea typeface="ＭＳ Ｐゴシック" charset="0"/>
              </a:rPr>
              <a:t>It </a:t>
            </a:r>
            <a:r>
              <a:rPr lang="en-US" dirty="0">
                <a:ea typeface="ＭＳ Ｐゴシック" charset="0"/>
              </a:rPr>
              <a:t>is a method rather than a doctrine, an apparatus of the </a:t>
            </a:r>
            <a:r>
              <a:rPr lang="en-US" dirty="0" smtClean="0">
                <a:ea typeface="ＭＳ Ｐゴシック" charset="0"/>
              </a:rPr>
              <a:t>mind</a:t>
            </a:r>
            <a:r>
              <a:rPr lang="en-US" dirty="0">
                <a:ea typeface="ＭＳ Ｐゴシック" charset="0"/>
              </a:rPr>
              <a:t>, a technique of thinking </a:t>
            </a:r>
            <a:r>
              <a:rPr lang="en-US" dirty="0" smtClean="0">
                <a:ea typeface="ＭＳ Ｐゴシック" charset="0"/>
              </a:rPr>
              <a:t>which </a:t>
            </a:r>
            <a:r>
              <a:rPr lang="en-US" dirty="0">
                <a:ea typeface="ＭＳ Ｐゴシック" charset="0"/>
              </a:rPr>
              <a:t>helps its possessor to </a:t>
            </a:r>
            <a:r>
              <a:rPr lang="en-US" dirty="0" smtClean="0">
                <a:ea typeface="ＭＳ Ｐゴシック" charset="0"/>
              </a:rPr>
              <a:t/>
            </a:r>
            <a:br>
              <a:rPr lang="en-US" dirty="0" smtClean="0">
                <a:ea typeface="ＭＳ Ｐゴシック" charset="0"/>
              </a:rPr>
            </a:br>
            <a:r>
              <a:rPr lang="en-US" dirty="0" smtClean="0">
                <a:ea typeface="ＭＳ Ｐゴシック" charset="0"/>
              </a:rPr>
              <a:t>draw </a:t>
            </a:r>
            <a:r>
              <a:rPr lang="en-US" dirty="0">
                <a:ea typeface="ＭＳ Ｐゴシック" charset="0"/>
              </a:rPr>
              <a:t>correct conclusions.</a:t>
            </a:r>
            <a:r>
              <a:rPr lang="en-US" dirty="0" smtClean="0">
                <a:ea typeface="ＭＳ Ｐゴシック" charset="0"/>
              </a:rPr>
              <a:t>”</a:t>
            </a:r>
            <a:br>
              <a:rPr lang="en-US" dirty="0" smtClean="0">
                <a:ea typeface="ＭＳ Ｐゴシック" charset="0"/>
              </a:rPr>
            </a:br>
            <a:r>
              <a:rPr lang="en-US" dirty="0" smtClean="0">
                <a:ea typeface="ＭＳ Ｐゴシック" charset="0"/>
              </a:rPr>
              <a:t>         − </a:t>
            </a:r>
            <a:r>
              <a:rPr lang="en-US" dirty="0">
                <a:ea typeface="ＭＳ Ｐゴシック" charset="0"/>
              </a:rPr>
              <a:t>John Maynard Keynes</a:t>
            </a:r>
          </a:p>
          <a:p>
            <a:pPr marL="0" indent="0">
              <a:buNone/>
            </a:pPr>
            <a:endParaRPr lang="en-US" dirty="0">
              <a:latin typeface="Trebuchet MS" charset="0"/>
              <a:ea typeface="ＭＳ Ｐゴシック" charset="0"/>
              <a:cs typeface="ＭＳ Ｐゴシック" charset="0"/>
            </a:endParaRPr>
          </a:p>
        </p:txBody>
      </p:sp>
      <p:pic>
        <p:nvPicPr>
          <p:cNvPr id="5" name="Picture 4" descr="key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463" y="1532459"/>
            <a:ext cx="3302000" cy="4572000"/>
          </a:xfrm>
          <a:prstGeom prst="rect">
            <a:avLst/>
          </a:prstGeom>
        </p:spPr>
      </p:pic>
      <p:sp>
        <p:nvSpPr>
          <p:cNvPr id="6" name="Shape 445"/>
          <p:cNvSpPr>
            <a:spLocks noGrp="1"/>
          </p:cNvSpPr>
          <p:nvPr>
            <p:ph type="ctrTitle"/>
          </p:nvPr>
        </p:nvSpPr>
        <p:spPr>
          <a:xfrm>
            <a:off x="250032" y="214817"/>
            <a:ext cx="8643938" cy="693211"/>
          </a:xfrm>
          <a:prstGeom prst="rect">
            <a:avLst/>
          </a:prstGeom>
          <a:solidFill>
            <a:srgbClr val="FFFFFF"/>
          </a:solidFill>
        </p:spPr>
        <p:txBody>
          <a:bodyPr>
            <a:normAutofit/>
          </a:bodyPr>
          <a:lstStyle>
            <a:lvl1pPr defTabSz="496570">
              <a:defRPr sz="6120" cap="all">
                <a:solidFill>
                  <a:srgbClr val="535353"/>
                </a:solidFill>
              </a:defRPr>
            </a:lvl1pPr>
          </a:lstStyle>
          <a:p>
            <a:r>
              <a:rPr sz="2800" dirty="0" smtClean="0">
                <a:solidFill>
                  <a:srgbClr val="1385A7"/>
                </a:solidFill>
                <a:latin typeface="Gill Sans"/>
                <a:cs typeface="Gill Sans"/>
              </a:rPr>
              <a:t>THINKING LIKE AN ECONOMIST</a:t>
            </a:r>
            <a:endParaRPr sz="2800" dirty="0">
              <a:solidFill>
                <a:srgbClr val="1385A7"/>
              </a:solidFill>
              <a:latin typeface="Gill Sans"/>
              <a:cs typeface="Gill Sans"/>
            </a:endParaRPr>
          </a:p>
        </p:txBody>
      </p:sp>
    </p:spTree>
    <p:extLst>
      <p:ext uri="{BB962C8B-B14F-4D97-AF65-F5344CB8AC3E}">
        <p14:creationId xmlns:p14="http://schemas.microsoft.com/office/powerpoint/2010/main" val="3351637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1"/>
          <p:cNvSpPr>
            <a:spLocks noGrp="1"/>
          </p:cNvSpPr>
          <p:nvPr>
            <p:ph idx="1"/>
          </p:nvPr>
        </p:nvSpPr>
        <p:spPr>
          <a:xfrm>
            <a:off x="457199" y="1143002"/>
            <a:ext cx="8348133" cy="4940300"/>
          </a:xfrm>
        </p:spPr>
        <p:txBody>
          <a:bodyPr/>
          <a:lstStyle/>
          <a:p>
            <a:pPr>
              <a:lnSpc>
                <a:spcPct val="111000"/>
              </a:lnSpc>
            </a:pPr>
            <a:r>
              <a:rPr lang="en-US" dirty="0" smtClean="0">
                <a:latin typeface="Gill Sans" charset="0"/>
                <a:ea typeface="ＭＳ Ｐゴシック" charset="0"/>
              </a:rPr>
              <a:t>Science </a:t>
            </a:r>
            <a:r>
              <a:rPr lang="en-US" dirty="0">
                <a:latin typeface="Gill Sans" charset="0"/>
                <a:ea typeface="ＭＳ Ｐゴシック" charset="0"/>
              </a:rPr>
              <a:t>is a systematic enterprise that builds and organizes knowledge in the form of testable explanations and predictions about the </a:t>
            </a:r>
            <a:r>
              <a:rPr lang="en-US" dirty="0" smtClean="0">
                <a:latin typeface="Gill Sans" charset="0"/>
                <a:ea typeface="ＭＳ Ｐゴシック" charset="0"/>
              </a:rPr>
              <a:t>universe</a:t>
            </a:r>
          </a:p>
          <a:p>
            <a:pPr>
              <a:lnSpc>
                <a:spcPct val="111000"/>
              </a:lnSpc>
            </a:pPr>
            <a:r>
              <a:rPr lang="en-US" dirty="0" smtClean="0">
                <a:latin typeface="Gill Sans" charset="0"/>
                <a:ea typeface="ＭＳ Ｐゴシック" charset="0"/>
              </a:rPr>
              <a:t>Economics uses quantitative expression </a:t>
            </a:r>
            <a:r>
              <a:rPr lang="en-US" dirty="0">
                <a:latin typeface="Gill Sans" charset="0"/>
                <a:ea typeface="ＭＳ Ｐゴシック" charset="0"/>
              </a:rPr>
              <a:t>in mathematics </a:t>
            </a:r>
            <a:r>
              <a:rPr lang="en-US" dirty="0" smtClean="0">
                <a:latin typeface="Gill Sans" charset="0"/>
                <a:ea typeface="ＭＳ Ｐゴシック" charset="0"/>
              </a:rPr>
              <a:t>and </a:t>
            </a:r>
            <a:r>
              <a:rPr lang="en-US" dirty="0">
                <a:latin typeface="Gill Sans" charset="0"/>
                <a:ea typeface="ＭＳ Ｐゴシック" charset="0"/>
              </a:rPr>
              <a:t>concise statement of its models in axioms and </a:t>
            </a:r>
            <a:r>
              <a:rPr lang="en-US" dirty="0" smtClean="0">
                <a:latin typeface="Gill Sans" charset="0"/>
                <a:ea typeface="ＭＳ Ｐゴシック" charset="0"/>
              </a:rPr>
              <a:t>derived “</a:t>
            </a:r>
            <a:r>
              <a:rPr lang="en-US" dirty="0">
                <a:latin typeface="Gill Sans" charset="0"/>
                <a:ea typeface="ＭＳ Ｐゴシック" charset="0"/>
              </a:rPr>
              <a:t>theorems,” so </a:t>
            </a:r>
            <a:r>
              <a:rPr lang="en-US" dirty="0" smtClean="0">
                <a:latin typeface="Gill Sans" charset="0"/>
                <a:ea typeface="ＭＳ Ｐゴシック" charset="0"/>
              </a:rPr>
              <a:t>it looks </a:t>
            </a:r>
            <a:r>
              <a:rPr lang="en-US" dirty="0">
                <a:latin typeface="Gill Sans" charset="0"/>
                <a:ea typeface="ＭＳ Ｐゴシック" charset="0"/>
              </a:rPr>
              <a:t>a lot like the models of science </a:t>
            </a:r>
            <a:r>
              <a:rPr lang="en-US" dirty="0" smtClean="0">
                <a:latin typeface="Gill Sans" charset="0"/>
                <a:ea typeface="ＭＳ Ｐゴシック" charset="0"/>
              </a:rPr>
              <a:t>from physics</a:t>
            </a:r>
            <a:endParaRPr lang="en-US" dirty="0">
              <a:latin typeface="Gill Sans" charset="0"/>
              <a:ea typeface="ＭＳ Ｐゴシック" charset="0"/>
            </a:endParaRPr>
          </a:p>
          <a:p>
            <a:pPr>
              <a:lnSpc>
                <a:spcPct val="111000"/>
              </a:lnSpc>
            </a:pPr>
            <a:r>
              <a:rPr lang="en-US" dirty="0">
                <a:latin typeface="Gill Sans" charset="0"/>
                <a:ea typeface="ＭＳ Ｐゴシック" charset="0"/>
              </a:rPr>
              <a:t>“Nobel Prize” in Economics</a:t>
            </a:r>
            <a:br>
              <a:rPr lang="en-US" dirty="0">
                <a:latin typeface="Gill Sans" charset="0"/>
                <a:ea typeface="ＭＳ Ｐゴシック" charset="0"/>
              </a:rPr>
            </a:br>
            <a:r>
              <a:rPr lang="en-US" dirty="0">
                <a:latin typeface="Gill Sans" charset="0"/>
                <a:ea typeface="ＭＳ Ｐゴシック" charset="0"/>
              </a:rPr>
              <a:t>(but see Controversies-</a:t>
            </a:r>
            <a:br>
              <a:rPr lang="en-US" dirty="0">
                <a:latin typeface="Gill Sans" charset="0"/>
                <a:ea typeface="ＭＳ Ｐゴシック" charset="0"/>
              </a:rPr>
            </a:br>
            <a:r>
              <a:rPr lang="en-US" dirty="0">
                <a:latin typeface="Gill Sans" charset="0"/>
                <a:ea typeface="ＭＳ Ｐゴシック" charset="0"/>
              </a:rPr>
              <a:t>Criticisms in Wikipedia</a:t>
            </a:r>
            <a:br>
              <a:rPr lang="en-US" dirty="0">
                <a:latin typeface="Gill Sans" charset="0"/>
                <a:ea typeface="ＭＳ Ｐゴシック" charset="0"/>
              </a:rPr>
            </a:br>
            <a:r>
              <a:rPr lang="en-US" dirty="0">
                <a:latin typeface="Gill Sans" charset="0"/>
                <a:ea typeface="ＭＳ Ｐゴシック" charset="0"/>
              </a:rPr>
              <a:t>entry)</a:t>
            </a:r>
          </a:p>
          <a:p>
            <a:pPr lvl="1"/>
            <a:endParaRPr lang="en-US" dirty="0">
              <a:latin typeface="Gill Sans" charset="0"/>
              <a:ea typeface="ＭＳ Ｐゴシック" charset="0"/>
            </a:endParaRPr>
          </a:p>
        </p:txBody>
      </p:sp>
      <p:sp>
        <p:nvSpPr>
          <p:cNvPr id="18434" name="Title 2"/>
          <p:cNvSpPr>
            <a:spLocks noGrp="1"/>
          </p:cNvSpPr>
          <p:nvPr>
            <p:ph type="title"/>
          </p:nvPr>
        </p:nvSpPr>
        <p:spPr>
          <a:ln/>
        </p:spPr>
        <p:txBody>
          <a:bodyPr/>
          <a:lstStyle/>
          <a:p>
            <a:r>
              <a:rPr lang="en-US" dirty="0" smtClean="0">
                <a:latin typeface="Gill Sans" charset="0"/>
                <a:ea typeface="ＭＳ Ｐゴシック" charset="0"/>
              </a:rPr>
              <a:t>IS ECONOMICS A SCIENCE ?</a:t>
            </a:r>
            <a:endParaRPr lang="en-US" dirty="0">
              <a:latin typeface="Gill Sans" charset="0"/>
              <a:ea typeface="ＭＳ Ｐゴシック" charset="0"/>
            </a:endParaRPr>
          </a:p>
        </p:txBody>
      </p:sp>
      <p:pic>
        <p:nvPicPr>
          <p:cNvPr id="4" name="nobel.png"/>
          <p:cNvPicPr>
            <a:picLocks noChangeAspect="1"/>
          </p:cNvPicPr>
          <p:nvPr/>
        </p:nvPicPr>
        <p:blipFill>
          <a:blip r:embed="rId3">
            <a:extLst/>
          </a:blip>
          <a:stretch>
            <a:fillRect/>
          </a:stretch>
        </p:blipFill>
        <p:spPr>
          <a:xfrm>
            <a:off x="4797115" y="4711904"/>
            <a:ext cx="4313040" cy="2116337"/>
          </a:xfrm>
          <a:prstGeom prst="rect">
            <a:avLst/>
          </a:prstGeom>
          <a:ln w="12700">
            <a:solidFill>
              <a:srgbClr val="000000"/>
            </a:solidFill>
            <a:miter lim="400000"/>
          </a:ln>
        </p:spPr>
      </p:pic>
    </p:spTree>
    <p:extLst>
      <p:ext uri="{BB962C8B-B14F-4D97-AF65-F5344CB8AC3E}">
        <p14:creationId xmlns:p14="http://schemas.microsoft.com/office/powerpoint/2010/main" val="25497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3">
                                            <p:txEl>
                                              <p:pRg st="0" end="0"/>
                                            </p:txEl>
                                          </p:spTgt>
                                        </p:tgtEl>
                                        <p:attrNameLst>
                                          <p:attrName>style.visibility</p:attrName>
                                        </p:attrNameLst>
                                      </p:cBhvr>
                                      <p:to>
                                        <p:strVal val="visible"/>
                                      </p:to>
                                    </p:set>
                                    <p:animEffect transition="in" filter="dissolve">
                                      <p:cBhvr>
                                        <p:cTn id="7" dur="500"/>
                                        <p:tgtEl>
                                          <p:spTgt spid="184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xEl>
                                              <p:pRg st="1" end="1"/>
                                            </p:txEl>
                                          </p:spTgt>
                                        </p:tgtEl>
                                        <p:attrNameLst>
                                          <p:attrName>style.visibility</p:attrName>
                                        </p:attrNameLst>
                                      </p:cBhvr>
                                      <p:to>
                                        <p:strVal val="visible"/>
                                      </p:to>
                                    </p:set>
                                    <p:animEffect transition="in" filter="dissolve">
                                      <p:cBhvr>
                                        <p:cTn id="12" dur="500"/>
                                        <p:tgtEl>
                                          <p:spTgt spid="184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3">
                                            <p:txEl>
                                              <p:pRg st="2" end="2"/>
                                            </p:txEl>
                                          </p:spTgt>
                                        </p:tgtEl>
                                        <p:attrNameLst>
                                          <p:attrName>style.visibility</p:attrName>
                                        </p:attrNameLst>
                                      </p:cBhvr>
                                      <p:to>
                                        <p:strVal val="visible"/>
                                      </p:to>
                                    </p:set>
                                    <p:animEffect transition="in" filter="dissolve">
                                      <p:cBhvr>
                                        <p:cTn id="17" dur="500"/>
                                        <p:tgtEl>
                                          <p:spTgt spid="1843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Economist.jpg"/>
          <p:cNvPicPr>
            <a:picLocks noChangeAspect="1"/>
          </p:cNvPicPr>
          <p:nvPr/>
        </p:nvPicPr>
        <p:blipFill>
          <a:blip r:embed="rId3">
            <a:extLst/>
          </a:blip>
          <a:stretch>
            <a:fillRect/>
          </a:stretch>
        </p:blipFill>
        <p:spPr>
          <a:xfrm>
            <a:off x="33862" y="25425"/>
            <a:ext cx="3357714" cy="4415393"/>
          </a:xfrm>
          <a:prstGeom prst="rect">
            <a:avLst/>
          </a:prstGeom>
          <a:ln w="12700">
            <a:miter lim="400000"/>
          </a:ln>
        </p:spPr>
      </p:pic>
      <p:pic>
        <p:nvPicPr>
          <p:cNvPr id="2" name="Picture 1" descr="The New York Times &gt; Magazine &gt; Image &g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882" y="3623727"/>
            <a:ext cx="5339588" cy="3411728"/>
          </a:xfrm>
          <a:prstGeom prst="rect">
            <a:avLst/>
          </a:prstGeom>
        </p:spPr>
      </p:pic>
      <p:sp>
        <p:nvSpPr>
          <p:cNvPr id="7" name="Content Placeholder 1"/>
          <p:cNvSpPr txBox="1">
            <a:spLocks/>
          </p:cNvSpPr>
          <p:nvPr/>
        </p:nvSpPr>
        <p:spPr>
          <a:xfrm>
            <a:off x="3594622" y="397950"/>
            <a:ext cx="5549381" cy="292098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t">
            <a:normAutofit/>
          </a:bodyPr>
          <a:lstStyle>
            <a:lvl1pPr marL="0" marR="0" indent="0" algn="ctr" defTabSz="410751" rtl="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a:lstStyle>
          <a:p>
            <a:pPr lvl="1" indent="0" algn="l">
              <a:lnSpc>
                <a:spcPct val="111000"/>
              </a:lnSpc>
            </a:pPr>
            <a:r>
              <a:rPr lang="en-US" dirty="0">
                <a:latin typeface="Gill Sans" charset="0"/>
                <a:ea typeface="ＭＳ Ｐゴシック" charset="0"/>
                <a:cs typeface="Helvetica Light"/>
              </a:rPr>
              <a:t>Economics lacks the most important aspect </a:t>
            </a:r>
            <a:br>
              <a:rPr lang="en-US" dirty="0">
                <a:latin typeface="Gill Sans" charset="0"/>
                <a:ea typeface="ＭＳ Ｐゴシック" charset="0"/>
                <a:cs typeface="Helvetica Light"/>
              </a:rPr>
            </a:br>
            <a:r>
              <a:rPr lang="en-US" dirty="0">
                <a:latin typeface="Gill Sans" charset="0"/>
                <a:ea typeface="ＭＳ Ｐゴシック" charset="0"/>
                <a:cs typeface="Helvetica Light"/>
              </a:rPr>
              <a:t>of science – “a record of improvement in predictive range and accuracy” </a:t>
            </a:r>
            <a:br>
              <a:rPr lang="en-US" dirty="0">
                <a:latin typeface="Gill Sans" charset="0"/>
                <a:ea typeface="ＭＳ Ｐゴシック" charset="0"/>
                <a:cs typeface="Helvetica Light"/>
              </a:rPr>
            </a:br>
            <a:endParaRPr lang="en-US" dirty="0">
              <a:latin typeface="Gill Sans" charset="0"/>
              <a:ea typeface="ＭＳ Ｐゴシック" charset="0"/>
              <a:cs typeface="Helvetica Light"/>
            </a:endParaRPr>
          </a:p>
          <a:p>
            <a:pPr lvl="3" indent="0" algn="l">
              <a:lnSpc>
                <a:spcPct val="111000"/>
              </a:lnSpc>
            </a:pPr>
            <a:r>
              <a:rPr lang="en-US" dirty="0">
                <a:latin typeface="Gill Sans" charset="0"/>
                <a:ea typeface="ＭＳ Ｐゴシック" charset="0"/>
                <a:cs typeface="Helvetica Light"/>
              </a:rPr>
              <a:t>			A. Rosenberg &amp; T. Curtain, </a:t>
            </a:r>
            <a:br>
              <a:rPr lang="en-US" dirty="0">
                <a:latin typeface="Gill Sans" charset="0"/>
                <a:ea typeface="ＭＳ Ｐゴシック" charset="0"/>
                <a:cs typeface="Helvetica Light"/>
              </a:rPr>
            </a:br>
            <a:r>
              <a:rPr lang="en-US" dirty="0">
                <a:latin typeface="Gill Sans" charset="0"/>
                <a:ea typeface="ＭＳ Ｐゴシック" charset="0"/>
                <a:cs typeface="Helvetica Light"/>
              </a:rPr>
              <a:t>			“What Is Economics Good For?” </a:t>
            </a:r>
            <a:br>
              <a:rPr lang="en-US" dirty="0">
                <a:latin typeface="Gill Sans" charset="0"/>
                <a:ea typeface="ＭＳ Ｐゴシック" charset="0"/>
                <a:cs typeface="Helvetica Light"/>
              </a:rPr>
            </a:br>
            <a:r>
              <a:rPr lang="en-US" dirty="0">
                <a:latin typeface="Gill Sans" charset="0"/>
                <a:ea typeface="ＭＳ Ｐゴシック" charset="0"/>
                <a:cs typeface="Helvetica Light"/>
              </a:rPr>
              <a:t>			(</a:t>
            </a:r>
            <a:r>
              <a:rPr lang="en-US" i="1" dirty="0">
                <a:latin typeface="Gill Sans" charset="0"/>
                <a:ea typeface="ＭＳ Ｐゴシック" charset="0"/>
                <a:cs typeface="Helvetica Light"/>
              </a:rPr>
              <a:t>New York Times </a:t>
            </a:r>
            <a:r>
              <a:rPr lang="en-US" dirty="0">
                <a:latin typeface="Gill Sans" charset="0"/>
                <a:ea typeface="ＭＳ Ｐゴシック" charset="0"/>
                <a:cs typeface="Helvetica Light"/>
              </a:rPr>
              <a:t>24 August 2013) </a:t>
            </a:r>
          </a:p>
          <a:p>
            <a:pPr marL="457200" lvl="1" indent="-457200" algn="l">
              <a:lnSpc>
                <a:spcPct val="111000"/>
              </a:lnSpc>
              <a:buFontTx/>
              <a:buAutoNum type="alphaUcPeriod"/>
            </a:pPr>
            <a:endParaRPr lang="en-US" dirty="0">
              <a:latin typeface="Gill Sans" charset="0"/>
              <a:ea typeface="ＭＳ Ｐゴシック" charset="0"/>
              <a:cs typeface="Helvetica Light"/>
            </a:endParaRPr>
          </a:p>
        </p:txBody>
      </p:sp>
      <p:sp>
        <p:nvSpPr>
          <p:cNvPr id="5" name="Rectangle 4"/>
          <p:cNvSpPr/>
          <p:nvPr/>
        </p:nvSpPr>
        <p:spPr>
          <a:xfrm>
            <a:off x="-372539" y="5176307"/>
            <a:ext cx="4165599" cy="1589307"/>
          </a:xfrm>
          <a:prstGeom prst="rect">
            <a:avLst/>
          </a:prstGeom>
        </p:spPr>
        <p:txBody>
          <a:bodyPr wrap="square">
            <a:spAutoFit/>
          </a:bodyPr>
          <a:lstStyle/>
          <a:p>
            <a:pPr lvl="1">
              <a:lnSpc>
                <a:spcPct val="111000"/>
              </a:lnSpc>
            </a:pPr>
            <a:r>
              <a:rPr lang="en-US" sz="2200" dirty="0">
                <a:solidFill>
                  <a:srgbClr val="000000"/>
                </a:solidFill>
                <a:latin typeface="Gill Sans" charset="0"/>
              </a:rPr>
              <a:t>Paul </a:t>
            </a:r>
            <a:r>
              <a:rPr lang="en-US" sz="2200" dirty="0" err="1">
                <a:solidFill>
                  <a:srgbClr val="000000"/>
                </a:solidFill>
                <a:latin typeface="Gill Sans" charset="0"/>
              </a:rPr>
              <a:t>Krugman</a:t>
            </a:r>
            <a:r>
              <a:rPr lang="en-US" sz="2200" dirty="0">
                <a:solidFill>
                  <a:srgbClr val="000000"/>
                </a:solidFill>
                <a:latin typeface="Gill Sans" charset="0"/>
              </a:rPr>
              <a:t>,</a:t>
            </a:r>
            <a:br>
              <a:rPr lang="en-US" sz="2200" dirty="0">
                <a:solidFill>
                  <a:srgbClr val="000000"/>
                </a:solidFill>
                <a:latin typeface="Gill Sans" charset="0"/>
              </a:rPr>
            </a:br>
            <a:r>
              <a:rPr lang="en-US" sz="2200" dirty="0">
                <a:solidFill>
                  <a:srgbClr val="000000"/>
                </a:solidFill>
                <a:latin typeface="Gill Sans" charset="0"/>
              </a:rPr>
              <a:t>“How Did Economists Get It </a:t>
            </a:r>
            <a:br>
              <a:rPr lang="en-US" sz="2200" dirty="0">
                <a:solidFill>
                  <a:srgbClr val="000000"/>
                </a:solidFill>
                <a:latin typeface="Gill Sans" charset="0"/>
              </a:rPr>
            </a:br>
            <a:r>
              <a:rPr lang="en-US" sz="2200" dirty="0">
                <a:solidFill>
                  <a:srgbClr val="000000"/>
                </a:solidFill>
                <a:latin typeface="Gill Sans" charset="0"/>
              </a:rPr>
              <a:t>So Wrong?” </a:t>
            </a:r>
            <a:br>
              <a:rPr lang="en-US" sz="2200" dirty="0">
                <a:solidFill>
                  <a:srgbClr val="000000"/>
                </a:solidFill>
                <a:latin typeface="Gill Sans" charset="0"/>
              </a:rPr>
            </a:br>
            <a:r>
              <a:rPr lang="en-US" sz="2200" dirty="0">
                <a:solidFill>
                  <a:srgbClr val="000000"/>
                </a:solidFill>
                <a:latin typeface="Gill Sans" charset="0"/>
              </a:rPr>
              <a:t>(</a:t>
            </a:r>
            <a:r>
              <a:rPr lang="en-US" sz="2200" i="1" dirty="0">
                <a:solidFill>
                  <a:srgbClr val="000000"/>
                </a:solidFill>
                <a:latin typeface="Gill Sans" charset="0"/>
              </a:rPr>
              <a:t>New York Times </a:t>
            </a:r>
            <a:r>
              <a:rPr lang="en-US" sz="2200" dirty="0">
                <a:solidFill>
                  <a:srgbClr val="000000"/>
                </a:solidFill>
                <a:latin typeface="Gill Sans" charset="0"/>
              </a:rPr>
              <a:t>6 Sept 2009)</a:t>
            </a: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summers_scientific_illusion-2-2.png"/>
          <p:cNvPicPr>
            <a:picLocks noChangeAspect="1"/>
          </p:cNvPicPr>
          <p:nvPr/>
        </p:nvPicPr>
        <p:blipFill>
          <a:blip r:embed="rId3">
            <a:extLst/>
          </a:blip>
          <a:stretch>
            <a:fillRect/>
          </a:stretch>
        </p:blipFill>
        <p:spPr>
          <a:xfrm>
            <a:off x="187253" y="337523"/>
            <a:ext cx="6622481" cy="5200391"/>
          </a:xfrm>
          <a:prstGeom prst="rect">
            <a:avLst/>
          </a:prstGeom>
          <a:ln w="12700">
            <a:miter lim="400000"/>
          </a:ln>
        </p:spPr>
      </p:pic>
      <p:pic>
        <p:nvPicPr>
          <p:cNvPr id="442" name="Larry-Summers-WSBC.png"/>
          <p:cNvPicPr>
            <a:picLocks noChangeAspect="1"/>
          </p:cNvPicPr>
          <p:nvPr/>
        </p:nvPicPr>
        <p:blipFill>
          <a:blip r:embed="rId4">
            <a:extLst/>
          </a:blip>
          <a:stretch>
            <a:fillRect/>
          </a:stretch>
        </p:blipFill>
        <p:spPr>
          <a:xfrm>
            <a:off x="5947620" y="2445631"/>
            <a:ext cx="4500563" cy="451842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9000"/>
          </a:schemeClr>
        </a:solidFill>
        <a:effectLst/>
      </p:bgPr>
    </p:bg>
    <p:spTree>
      <p:nvGrpSpPr>
        <p:cNvPr id="1" name=""/>
        <p:cNvGrpSpPr/>
        <p:nvPr/>
      </p:nvGrpSpPr>
      <p:grpSpPr>
        <a:xfrm>
          <a:off x="0" y="0"/>
          <a:ext cx="0" cy="0"/>
          <a:chOff x="0" y="0"/>
          <a:chExt cx="0" cy="0"/>
        </a:xfrm>
      </p:grpSpPr>
      <p:pic>
        <p:nvPicPr>
          <p:cNvPr id="438" name="Max2.jpg"/>
          <p:cNvPicPr>
            <a:picLocks noChangeAspect="1"/>
          </p:cNvPicPr>
          <p:nvPr/>
        </p:nvPicPr>
        <p:blipFill>
          <a:blip r:embed="rId3">
            <a:extLst/>
          </a:blip>
          <a:stretch>
            <a:fillRect/>
          </a:stretch>
        </p:blipFill>
        <p:spPr>
          <a:xfrm>
            <a:off x="-276820" y="348259"/>
            <a:ext cx="10966725" cy="6165736"/>
          </a:xfrm>
          <a:prstGeom prst="rect">
            <a:avLst/>
          </a:prstGeom>
          <a:ln w="12700">
            <a:miter lim="400000"/>
          </a:ln>
        </p:spPr>
      </p:pic>
      <p:sp>
        <p:nvSpPr>
          <p:cNvPr id="439" name="Shape 439"/>
          <p:cNvSpPr>
            <a:spLocks noGrp="1"/>
          </p:cNvSpPr>
          <p:nvPr>
            <p:ph type="subTitle" idx="1"/>
          </p:nvPr>
        </p:nvSpPr>
        <p:spPr>
          <a:xfrm>
            <a:off x="107157" y="2289833"/>
            <a:ext cx="5518944" cy="5857248"/>
          </a:xfrm>
          <a:prstGeom prst="rect">
            <a:avLst/>
          </a:prstGeom>
        </p:spPr>
        <p:txBody>
          <a:bodyPr>
            <a:normAutofit/>
          </a:bodyPr>
          <a:lstStyle/>
          <a:p>
            <a:pPr algn="l">
              <a:defRPr sz="3800">
                <a:solidFill>
                  <a:srgbClr val="FFFFFF"/>
                </a:solidFill>
                <a:latin typeface="Gill Sans Light"/>
                <a:ea typeface="Gill Sans Light"/>
                <a:cs typeface="Gill Sans Light"/>
                <a:sym typeface="Gill Sans Light"/>
              </a:defRPr>
            </a:pPr>
            <a:r>
              <a:rPr sz="3200"/>
              <a:t>“Professor (Max) Planck, </a:t>
            </a:r>
            <a:r>
              <a:rPr lang="en-CA" sz="3200"/>
              <a:t/>
            </a:r>
            <a:br>
              <a:rPr lang="en-CA" sz="3200"/>
            </a:br>
            <a:r>
              <a:rPr sz="3200"/>
              <a:t>of Berlin, the famous originator </a:t>
            </a:r>
            <a:r>
              <a:rPr lang="en-CA" sz="3200"/>
              <a:t/>
            </a:r>
            <a:br>
              <a:rPr lang="en-CA" sz="3200"/>
            </a:br>
            <a:r>
              <a:rPr sz="3200"/>
              <a:t>of the Quantum Theory, </a:t>
            </a:r>
            <a:r>
              <a:rPr lang="en-CA" sz="3200"/>
              <a:t/>
            </a:r>
            <a:br>
              <a:rPr lang="en-CA" sz="3200"/>
            </a:br>
            <a:r>
              <a:rPr sz="3200"/>
              <a:t>once remarked to me that in early life he had thought of studying economics, but had found it too difficult! ” </a:t>
            </a:r>
          </a:p>
          <a:p>
            <a:pPr algn="r">
              <a:defRPr sz="3800">
                <a:solidFill>
                  <a:srgbClr val="FFFFFF"/>
                </a:solidFill>
                <a:latin typeface="Gill Sans Light"/>
                <a:ea typeface="Gill Sans Light"/>
                <a:cs typeface="Gill Sans Light"/>
                <a:sym typeface="Gill Sans Light"/>
              </a:defRPr>
            </a:pPr>
            <a:r>
              <a:rPr sz="3200"/>
              <a:t>–  John Maynard Keynes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3"/>
          <p:cNvSpPr>
            <a:spLocks noGrp="1"/>
          </p:cNvSpPr>
          <p:nvPr>
            <p:ph idx="1"/>
          </p:nvPr>
        </p:nvSpPr>
        <p:spPr>
          <a:xfrm>
            <a:off x="457200" y="1143000"/>
            <a:ext cx="6482633" cy="4940300"/>
          </a:xfrm>
        </p:spPr>
        <p:txBody>
          <a:bodyPr/>
          <a:lstStyle/>
          <a:p>
            <a:pPr marL="0" indent="0">
              <a:lnSpc>
                <a:spcPct val="114000"/>
              </a:lnSpc>
              <a:buNone/>
            </a:pPr>
            <a:r>
              <a:rPr lang="en-US" dirty="0">
                <a:latin typeface="Gill Sans" charset="0"/>
                <a:ea typeface="ＭＳ Ｐゴシック" charset="0"/>
              </a:rPr>
              <a:t>When an individual makes choices</a:t>
            </a:r>
          </a:p>
          <a:p>
            <a:pPr marL="0" indent="0">
              <a:lnSpc>
                <a:spcPct val="114000"/>
              </a:lnSpc>
              <a:buNone/>
            </a:pPr>
            <a:r>
              <a:rPr lang="en-US" dirty="0">
                <a:latin typeface="Gill Sans" charset="0"/>
                <a:ea typeface="ＭＳ Ｐゴシック" charset="0"/>
              </a:rPr>
              <a:t/>
            </a:r>
            <a:br>
              <a:rPr lang="en-US" dirty="0">
                <a:latin typeface="Gill Sans" charset="0"/>
                <a:ea typeface="ＭＳ Ｐゴシック" charset="0"/>
              </a:rPr>
            </a:br>
            <a:r>
              <a:rPr lang="en-US" dirty="0">
                <a:latin typeface="Gill Sans" charset="0"/>
                <a:ea typeface="ＭＳ Ｐゴシック" charset="0"/>
              </a:rPr>
              <a:t>“…he intends only his own gain, and he is in this... </a:t>
            </a:r>
            <a:r>
              <a:rPr lang="en-US" dirty="0" smtClean="0">
                <a:latin typeface="Gill Sans" charset="0"/>
                <a:ea typeface="ＭＳ Ｐゴシック" charset="0"/>
              </a:rPr>
              <a:t>led </a:t>
            </a:r>
            <a:r>
              <a:rPr lang="en-US" dirty="0">
                <a:latin typeface="Gill Sans" charset="0"/>
                <a:ea typeface="ＭＳ Ｐゴシック" charset="0"/>
              </a:rPr>
              <a:t>by an </a:t>
            </a:r>
            <a:r>
              <a:rPr lang="en-US" dirty="0">
                <a:solidFill>
                  <a:srgbClr val="1385A7"/>
                </a:solidFill>
                <a:ea typeface="ＭＳ Ｐゴシック" charset="0"/>
              </a:rPr>
              <a:t>invisible hand </a:t>
            </a:r>
            <a:r>
              <a:rPr lang="en-US" dirty="0">
                <a:latin typeface="Gill Sans" charset="0"/>
                <a:ea typeface="ＭＳ Ｐゴシック" charset="0"/>
              </a:rPr>
              <a:t>to promote an end which </a:t>
            </a:r>
            <a:r>
              <a:rPr lang="en-US" dirty="0" smtClean="0">
                <a:latin typeface="Gill Sans" charset="0"/>
                <a:ea typeface="ＭＳ Ｐゴシック" charset="0"/>
              </a:rPr>
              <a:t>was </a:t>
            </a:r>
            <a:r>
              <a:rPr lang="en-US" dirty="0">
                <a:latin typeface="Gill Sans" charset="0"/>
                <a:ea typeface="ＭＳ Ｐゴシック" charset="0"/>
              </a:rPr>
              <a:t>no part of his intention.... By pursuing his </a:t>
            </a:r>
            <a:r>
              <a:rPr lang="en-US" dirty="0" smtClean="0">
                <a:latin typeface="Gill Sans" charset="0"/>
                <a:ea typeface="ＭＳ Ｐゴシック" charset="0"/>
              </a:rPr>
              <a:t>own </a:t>
            </a:r>
            <a:r>
              <a:rPr lang="en-US" dirty="0">
                <a:latin typeface="Gill Sans" charset="0"/>
                <a:ea typeface="ＭＳ Ｐゴシック" charset="0"/>
              </a:rPr>
              <a:t>interest he frequently promotes that </a:t>
            </a:r>
            <a:r>
              <a:rPr lang="en-US" dirty="0" smtClean="0">
                <a:latin typeface="Gill Sans" charset="0"/>
                <a:ea typeface="ＭＳ Ｐゴシック" charset="0"/>
              </a:rPr>
              <a:t>of </a:t>
            </a:r>
            <a:r>
              <a:rPr lang="en-US" dirty="0">
                <a:latin typeface="Gill Sans" charset="0"/>
                <a:ea typeface="ＭＳ Ｐゴシック" charset="0"/>
              </a:rPr>
              <a:t>the society more effectually than when </a:t>
            </a:r>
            <a:r>
              <a:rPr lang="en-US" dirty="0" smtClean="0">
                <a:latin typeface="Gill Sans" charset="0"/>
                <a:ea typeface="ＭＳ Ｐゴシック" charset="0"/>
              </a:rPr>
              <a:t>he </a:t>
            </a:r>
            <a:r>
              <a:rPr lang="en-US" dirty="0">
                <a:latin typeface="Gill Sans" charset="0"/>
                <a:ea typeface="ＭＳ Ｐゴシック" charset="0"/>
              </a:rPr>
              <a:t>really intends to promote it.”</a:t>
            </a:r>
            <a:br>
              <a:rPr lang="en-US" dirty="0">
                <a:latin typeface="Gill Sans" charset="0"/>
                <a:ea typeface="ＭＳ Ｐゴシック" charset="0"/>
              </a:rPr>
            </a:br>
            <a:r>
              <a:rPr lang="en-US" dirty="0">
                <a:latin typeface="Gill Sans" charset="0"/>
                <a:ea typeface="ＭＳ Ｐゴシック" charset="0"/>
              </a:rPr>
              <a:t/>
            </a:r>
            <a:br>
              <a:rPr lang="en-US" dirty="0">
                <a:latin typeface="Gill Sans" charset="0"/>
                <a:ea typeface="ＭＳ Ｐゴシック" charset="0"/>
              </a:rPr>
            </a:br>
            <a:r>
              <a:rPr lang="en-US" sz="2400" dirty="0" smtClean="0">
                <a:latin typeface="Gill Sans" charset="0"/>
                <a:ea typeface="ＭＳ Ｐゴシック" charset="0"/>
              </a:rPr>
              <a:t>Adam </a:t>
            </a:r>
            <a:r>
              <a:rPr lang="en-US" sz="2400" dirty="0">
                <a:latin typeface="Gill Sans" charset="0"/>
                <a:ea typeface="ＭＳ Ｐゴシック" charset="0"/>
              </a:rPr>
              <a:t>Smith, </a:t>
            </a:r>
            <a:r>
              <a:rPr lang="en-US" sz="2400" i="1" dirty="0">
                <a:latin typeface="Gill Sans" charset="0"/>
                <a:ea typeface="ＭＳ Ｐゴシック" charset="0"/>
              </a:rPr>
              <a:t>The Wealth of Nations</a:t>
            </a:r>
            <a:r>
              <a:rPr lang="en-US" sz="2400" dirty="0">
                <a:latin typeface="Gill Sans" charset="0"/>
                <a:ea typeface="ＭＳ Ｐゴシック" charset="0"/>
              </a:rPr>
              <a:t>, 1776</a:t>
            </a:r>
          </a:p>
        </p:txBody>
      </p:sp>
      <p:sp>
        <p:nvSpPr>
          <p:cNvPr id="16386" name="Title 2"/>
          <p:cNvSpPr>
            <a:spLocks noGrp="1"/>
          </p:cNvSpPr>
          <p:nvPr>
            <p:ph type="title"/>
          </p:nvPr>
        </p:nvSpPr>
        <p:spPr>
          <a:ln/>
        </p:spPr>
        <p:txBody>
          <a:bodyPr/>
          <a:lstStyle/>
          <a:p>
            <a:r>
              <a:rPr lang="en-US" dirty="0">
                <a:solidFill>
                  <a:srgbClr val="1385A7"/>
                </a:solidFill>
                <a:ea typeface="ＭＳ Ｐゴシック" charset="0"/>
              </a:rPr>
              <a:t>Adam Smith’s Invisible Hand</a:t>
            </a:r>
          </a:p>
        </p:txBody>
      </p:sp>
      <p:pic>
        <p:nvPicPr>
          <p:cNvPr id="16387" name="Picture 4" descr="smit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833" y="4351867"/>
            <a:ext cx="2216867" cy="25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85">
                                            <p:txEl>
                                              <p:pRg st="1" end="1"/>
                                            </p:txEl>
                                          </p:spTgt>
                                        </p:tgtEl>
                                        <p:attrNameLst>
                                          <p:attrName>style.visibility</p:attrName>
                                        </p:attrNameLst>
                                      </p:cBhvr>
                                      <p:to>
                                        <p:strVal val="visible"/>
                                      </p:to>
                                    </p:set>
                                    <p:animEffect transition="in" filter="dissolve">
                                      <p:cBhvr>
                                        <p:cTn id="7" dur="500"/>
                                        <p:tgtEl>
                                          <p:spTgt spid="163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subTitle" sz="half" idx="1"/>
          </p:nvPr>
        </p:nvSpPr>
        <p:spPr>
          <a:xfrm>
            <a:off x="176474" y="385682"/>
            <a:ext cx="4298599" cy="2972135"/>
          </a:xfrm>
          <a:prstGeom prst="rect">
            <a:avLst/>
          </a:prstGeom>
        </p:spPr>
        <p:txBody>
          <a:bodyPr>
            <a:normAutofit/>
          </a:bodyPr>
          <a:lstStyle/>
          <a:p>
            <a:pPr algn="l" defTabSz="336782">
              <a:defRPr sz="3116">
                <a:solidFill>
                  <a:srgbClr val="535353"/>
                </a:solidFill>
                <a:latin typeface="Gill Sans SemiBold"/>
                <a:ea typeface="Gill Sans SemiBold"/>
                <a:cs typeface="Gill Sans SemiBold"/>
                <a:sym typeface="Gill Sans SemiBold"/>
              </a:defRPr>
            </a:pPr>
            <a:r>
              <a:rPr sz="2300" dirty="0">
                <a:solidFill>
                  <a:srgbClr val="BD4536"/>
                </a:solidFill>
                <a:latin typeface="Gill Sans"/>
                <a:cs typeface="Gill Sans"/>
              </a:rPr>
              <a:t>“Economics is a science of thinking in terms of models joined to the art of choosing models which are relevant to the contemporary world. </a:t>
            </a:r>
          </a:p>
          <a:p>
            <a:pPr algn="l" defTabSz="336782">
              <a:defRPr sz="3116">
                <a:solidFill>
                  <a:srgbClr val="535353"/>
                </a:solidFill>
                <a:latin typeface="Gill Sans Light"/>
                <a:ea typeface="Gill Sans Light"/>
                <a:cs typeface="Gill Sans Light"/>
                <a:sym typeface="Gill Sans Light"/>
              </a:defRPr>
            </a:pPr>
            <a:endParaRPr sz="2000" dirty="0"/>
          </a:p>
          <a:p>
            <a:pPr algn="l" defTabSz="336782">
              <a:defRPr sz="3116">
                <a:solidFill>
                  <a:srgbClr val="535353"/>
                </a:solidFill>
                <a:latin typeface="Gill Sans Light"/>
                <a:ea typeface="Gill Sans Light"/>
                <a:cs typeface="Gill Sans Light"/>
                <a:sym typeface="Gill Sans Light"/>
              </a:defRPr>
            </a:pPr>
            <a:endParaRPr sz="2000" dirty="0"/>
          </a:p>
        </p:txBody>
      </p:sp>
      <p:pic>
        <p:nvPicPr>
          <p:cNvPr id="433" name="keynes.jpg"/>
          <p:cNvPicPr>
            <a:picLocks noChangeAspect="1"/>
          </p:cNvPicPr>
          <p:nvPr/>
        </p:nvPicPr>
        <p:blipFill>
          <a:blip r:embed="rId3">
            <a:extLst/>
          </a:blip>
          <a:stretch>
            <a:fillRect/>
          </a:stretch>
        </p:blipFill>
        <p:spPr>
          <a:xfrm>
            <a:off x="4603254" y="558107"/>
            <a:ext cx="4330898" cy="5706071"/>
          </a:xfrm>
          <a:prstGeom prst="rect">
            <a:avLst/>
          </a:prstGeom>
          <a:ln w="12700">
            <a:miter lim="400000"/>
          </a:ln>
        </p:spPr>
      </p:pic>
      <p:sp>
        <p:nvSpPr>
          <p:cNvPr id="434" name="Shape 434"/>
          <p:cNvSpPr/>
          <p:nvPr/>
        </p:nvSpPr>
        <p:spPr>
          <a:xfrm>
            <a:off x="176470" y="2176295"/>
            <a:ext cx="4221568" cy="4808936"/>
          </a:xfrm>
          <a:prstGeom prst="rect">
            <a:avLst/>
          </a:prstGeom>
          <a:ln w="12700">
            <a:miter lim="400000"/>
          </a:ln>
          <a:extLst>
            <a:ext uri="{C572A759-6A51-4108-AA02-DFA0A04FC94B}">
              <ma14:wrappingTextBoxFlag xmlns:ma14="http://schemas.microsoft.com/office/mac/drawingml/2011/main" val="1"/>
            </a:ext>
          </a:extLst>
        </p:spPr>
        <p:txBody>
          <a:bodyPr lIns="35713" tIns="35713" rIns="35713" bIns="35713">
            <a:normAutofit/>
          </a:bodyPr>
          <a:lstStyle/>
          <a:p>
            <a:pPr defTabSz="353210" fontAlgn="auto" hangingPunct="0">
              <a:spcBef>
                <a:spcPts val="0"/>
              </a:spcBef>
              <a:spcAft>
                <a:spcPts val="0"/>
              </a:spcAft>
              <a:defRPr sz="3268">
                <a:solidFill>
                  <a:srgbClr val="535353"/>
                </a:solidFill>
                <a:latin typeface="Gill Sans Light"/>
                <a:ea typeface="Gill Sans Light"/>
                <a:cs typeface="Gill Sans Light"/>
                <a:sym typeface="Gill Sans Light"/>
              </a:defRPr>
            </a:pPr>
            <a:r>
              <a:rPr sz="2300" kern="0" dirty="0">
                <a:latin typeface="Gill Sans"/>
                <a:ea typeface="Gill Sans Light"/>
                <a:cs typeface="Gill Sans"/>
                <a:sym typeface="Gill Sans Light"/>
              </a:rPr>
              <a:t>It is compelled to be this, because, unlike the typical natural science, </a:t>
            </a:r>
            <a:br>
              <a:rPr sz="2300" kern="0" dirty="0">
                <a:latin typeface="Gill Sans"/>
                <a:ea typeface="Gill Sans Light"/>
                <a:cs typeface="Gill Sans"/>
                <a:sym typeface="Gill Sans Light"/>
              </a:rPr>
            </a:br>
            <a:r>
              <a:rPr sz="2300" kern="0" dirty="0">
                <a:latin typeface="Gill Sans"/>
                <a:ea typeface="Gill Sans Light"/>
                <a:cs typeface="Gill Sans"/>
                <a:sym typeface="Gill Sans Light"/>
              </a:rPr>
              <a:t>the material to which it is applied is, in too many respects, not homogeneous through time. The object of a model is to segregate </a:t>
            </a:r>
            <a:br>
              <a:rPr sz="2300" kern="0" dirty="0">
                <a:latin typeface="Gill Sans"/>
                <a:ea typeface="Gill Sans Light"/>
                <a:cs typeface="Gill Sans"/>
                <a:sym typeface="Gill Sans Light"/>
              </a:rPr>
            </a:br>
            <a:r>
              <a:rPr sz="2300" kern="0" dirty="0">
                <a:latin typeface="Gill Sans"/>
                <a:ea typeface="Gill Sans Light"/>
                <a:cs typeface="Gill Sans"/>
                <a:sym typeface="Gill Sans Light"/>
              </a:rPr>
              <a:t>the semi-permanent or relatively constant factors from those which are transitory or fluctuating so as </a:t>
            </a:r>
            <a:br>
              <a:rPr sz="2300" kern="0" dirty="0">
                <a:latin typeface="Gill Sans"/>
                <a:ea typeface="Gill Sans Light"/>
                <a:cs typeface="Gill Sans"/>
                <a:sym typeface="Gill Sans Light"/>
              </a:rPr>
            </a:br>
            <a:r>
              <a:rPr sz="2300" kern="0" dirty="0">
                <a:latin typeface="Gill Sans"/>
                <a:ea typeface="Gill Sans Light"/>
                <a:cs typeface="Gill Sans"/>
                <a:sym typeface="Gill Sans Light"/>
              </a:rPr>
              <a:t>to develop a logical way of thinking about the latter …. ” </a:t>
            </a:r>
          </a:p>
          <a:p>
            <a:pPr algn="ctr" defTabSz="353210" fontAlgn="auto" hangingPunct="0">
              <a:spcBef>
                <a:spcPts val="0"/>
              </a:spcBef>
              <a:spcAft>
                <a:spcPts val="0"/>
              </a:spcAft>
              <a:defRPr sz="3268">
                <a:solidFill>
                  <a:srgbClr val="535353"/>
                </a:solidFill>
                <a:latin typeface="Gill Sans Light"/>
                <a:ea typeface="Gill Sans Light"/>
                <a:cs typeface="Gill Sans Light"/>
                <a:sym typeface="Gill Sans Light"/>
              </a:defRPr>
            </a:pPr>
            <a:endParaRPr sz="2300" kern="0" dirty="0">
              <a:latin typeface="Gill Sans"/>
              <a:ea typeface="Gill Sans Light"/>
              <a:cs typeface="Gill Sans"/>
              <a:sym typeface="Gill Sans Light"/>
            </a:endParaRPr>
          </a:p>
          <a:p>
            <a:pPr algn="r" defTabSz="353210" fontAlgn="auto" hangingPunct="0">
              <a:spcBef>
                <a:spcPts val="0"/>
              </a:spcBef>
              <a:spcAft>
                <a:spcPts val="0"/>
              </a:spcAft>
              <a:defRPr sz="3268">
                <a:solidFill>
                  <a:srgbClr val="535353"/>
                </a:solidFill>
                <a:latin typeface="Gill Sans Light"/>
                <a:ea typeface="Gill Sans Light"/>
                <a:cs typeface="Gill Sans Light"/>
                <a:sym typeface="Gill Sans Light"/>
              </a:defRPr>
            </a:pPr>
            <a:r>
              <a:rPr sz="2300" kern="0" dirty="0">
                <a:latin typeface="Gill Sans"/>
                <a:ea typeface="Gill Sans Light"/>
                <a:cs typeface="Gill Sans"/>
                <a:sym typeface="Gill Sans Light"/>
              </a:rPr>
              <a:t>–  John Maynard Keynes</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thought_experiment_plain.png"/>
          <p:cNvPicPr>
            <a:picLocks noChangeAspect="1"/>
          </p:cNvPicPr>
          <p:nvPr/>
        </p:nvPicPr>
        <p:blipFill>
          <a:blip r:embed="rId3">
            <a:extLst/>
          </a:blip>
          <a:stretch>
            <a:fillRect/>
          </a:stretch>
        </p:blipFill>
        <p:spPr>
          <a:xfrm>
            <a:off x="105569" y="1568422"/>
            <a:ext cx="8929688" cy="4830963"/>
          </a:xfrm>
          <a:prstGeom prst="rect">
            <a:avLst/>
          </a:prstGeom>
          <a:ln w="12700">
            <a:miter lim="400000"/>
          </a:ln>
        </p:spPr>
      </p:pic>
      <p:sp>
        <p:nvSpPr>
          <p:cNvPr id="444" name="Shape 444"/>
          <p:cNvSpPr/>
          <p:nvPr/>
        </p:nvSpPr>
        <p:spPr>
          <a:xfrm rot="18900000" flipH="1">
            <a:off x="4690197" y="1578387"/>
            <a:ext cx="1936076" cy="661928"/>
          </a:xfrm>
          <a:prstGeom prst="rightArrow">
            <a:avLst>
              <a:gd name="adj1" fmla="val 32000"/>
              <a:gd name="adj2" fmla="val 86339"/>
            </a:avLst>
          </a:prstGeom>
          <a:solidFill>
            <a:srgbClr val="F88D27"/>
          </a:solidFill>
          <a:ln w="38100">
            <a:solidFill>
              <a:schemeClr val="accent4"/>
            </a:solidFill>
            <a:miter lim="400000"/>
          </a:ln>
          <a:effectLst>
            <a:outerShdw blurRad="63500" dist="25400" dir="5400000" rotWithShape="0">
              <a:srgbClr val="000000">
                <a:alpha val="50000"/>
              </a:srgbClr>
            </a:outerShdw>
          </a:effectLst>
        </p:spPr>
        <p:txBody>
          <a:bodyPr lIns="35711" tIns="35711" rIns="35711" bIns="35711" anchor="ctr"/>
          <a:lstStyle/>
          <a:p>
            <a:pPr algn="ctr" defTabSz="410688" fontAlgn="auto" hangingPunct="0">
              <a:spcBef>
                <a:spcPts val="0"/>
              </a:spcBef>
              <a:spcAft>
                <a:spcPts val="0"/>
              </a:spcAft>
              <a:defRPr sz="2400">
                <a:solidFill>
                  <a:srgbClr val="FFFFFF"/>
                </a:solidFill>
              </a:defRPr>
            </a:pPr>
            <a:endParaRPr sz="1700" kern="0">
              <a:solidFill>
                <a:srgbClr val="FFFFFF"/>
              </a:solidFill>
              <a:latin typeface="Helvetica Light"/>
              <a:ea typeface="Helvetica Light"/>
              <a:cs typeface="Helvetica Light"/>
              <a:sym typeface="Helvetica Light"/>
            </a:endParaRPr>
          </a:p>
        </p:txBody>
      </p:sp>
      <p:sp>
        <p:nvSpPr>
          <p:cNvPr id="445" name="Shape 445"/>
          <p:cNvSpPr>
            <a:spLocks noGrp="1"/>
          </p:cNvSpPr>
          <p:nvPr>
            <p:ph type="ctrTitle"/>
          </p:nvPr>
        </p:nvSpPr>
        <p:spPr>
          <a:xfrm>
            <a:off x="250032" y="113213"/>
            <a:ext cx="8643938" cy="693211"/>
          </a:xfrm>
          <a:prstGeom prst="rect">
            <a:avLst/>
          </a:prstGeom>
          <a:solidFill>
            <a:srgbClr val="FFFFFF"/>
          </a:solidFill>
        </p:spPr>
        <p:txBody>
          <a:bodyPr>
            <a:normAutofit/>
          </a:bodyPr>
          <a:lstStyle>
            <a:lvl1pPr defTabSz="496570">
              <a:defRPr sz="6120" cap="all">
                <a:solidFill>
                  <a:srgbClr val="535353"/>
                </a:solidFill>
              </a:defRPr>
            </a:lvl1pPr>
          </a:lstStyle>
          <a:p>
            <a:r>
              <a:rPr sz="2800" dirty="0">
                <a:solidFill>
                  <a:srgbClr val="1385A7"/>
                </a:solidFill>
                <a:latin typeface="Gill Sans"/>
                <a:cs typeface="Gill Sans"/>
              </a:rPr>
              <a:t>THINKING LIKE AN ECONOMIST</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44"/>
                                        </p:tgtEl>
                                        <p:attrNameLst>
                                          <p:attrName>style.visibility</p:attrName>
                                        </p:attrNameLst>
                                      </p:cBhvr>
                                      <p:to>
                                        <p:strVal val="visible"/>
                                      </p:to>
                                    </p:set>
                                    <p:animEffect transition="in" filter="wipe(up)">
                                      <p:cBhvr>
                                        <p:cTn id="7"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3"/>
          <p:cNvSpPr>
            <a:spLocks noGrp="1"/>
          </p:cNvSpPr>
          <p:nvPr>
            <p:ph type="ctrTitle"/>
          </p:nvPr>
        </p:nvSpPr>
        <p:spPr>
          <a:xfrm>
            <a:off x="0" y="8480"/>
            <a:ext cx="9144000" cy="1470025"/>
          </a:xfrm>
        </p:spPr>
        <p:txBody>
          <a:bodyPr/>
          <a:lstStyle/>
          <a:p>
            <a:r>
              <a:rPr lang="en-US" dirty="0">
                <a:solidFill>
                  <a:srgbClr val="1385A7"/>
                </a:solidFill>
                <a:ea typeface="ＭＳ Ｐゴシック" charset="0"/>
              </a:rPr>
              <a:t>RECONCILING MACRO AND MICRO</a:t>
            </a:r>
          </a:p>
        </p:txBody>
      </p:sp>
      <p:sp>
        <p:nvSpPr>
          <p:cNvPr id="8194" name="Content Placeholder 4"/>
          <p:cNvSpPr>
            <a:spLocks noGrp="1"/>
          </p:cNvSpPr>
          <p:nvPr>
            <p:ph type="body" sz="quarter" idx="10"/>
          </p:nvPr>
        </p:nvSpPr>
        <p:spPr>
          <a:xfrm>
            <a:off x="1100139" y="4521223"/>
            <a:ext cx="6953250" cy="1925638"/>
          </a:xfrm>
          <a:prstGeom prst="rect">
            <a:avLst/>
          </a:prstGeom>
        </p:spPr>
        <p:txBody>
          <a:bodyPr/>
          <a:lstStyle/>
          <a:p>
            <a:r>
              <a:rPr lang="en-US" dirty="0">
                <a:latin typeface="Gill Sans" charset="0"/>
                <a:ea typeface="ＭＳ Ｐゴシック" charset="0"/>
              </a:rPr>
              <a:t>Macroeconomics examines if smart microeconomic choices by individuals add up to </a:t>
            </a:r>
            <a:r>
              <a:rPr lang="en-US" dirty="0" smtClean="0">
                <a:latin typeface="Gill Sans" charset="0"/>
                <a:ea typeface="ＭＳ Ｐゴシック" charset="0"/>
              </a:rPr>
              <a:t>smart macroeconomic </a:t>
            </a:r>
            <a:r>
              <a:rPr lang="en-US" dirty="0">
                <a:latin typeface="Gill Sans" charset="0"/>
                <a:ea typeface="ＭＳ Ｐゴシック" charset="0"/>
              </a:rPr>
              <a:t>outcomes for the economy as a whole.</a:t>
            </a:r>
          </a:p>
        </p:txBody>
      </p:sp>
      <p:pic>
        <p:nvPicPr>
          <p:cNvPr id="2" name="Picture 1" descr="tru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1" y="1478505"/>
            <a:ext cx="4330827" cy="2880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Content Placeholder 1"/>
          <p:cNvSpPr>
            <a:spLocks noGrp="1"/>
          </p:cNvSpPr>
          <p:nvPr>
            <p:ph idx="1"/>
          </p:nvPr>
        </p:nvSpPr>
        <p:spPr>
          <a:xfrm>
            <a:off x="457199" y="423333"/>
            <a:ext cx="5215468" cy="5745140"/>
          </a:xfrm>
        </p:spPr>
        <p:txBody>
          <a:bodyPr/>
          <a:lstStyle/>
          <a:p>
            <a:pPr>
              <a:lnSpc>
                <a:spcPct val="114000"/>
              </a:lnSpc>
            </a:pPr>
            <a:r>
              <a:rPr lang="en-US" dirty="0">
                <a:latin typeface="Gill Sans" charset="0"/>
                <a:ea typeface="ＭＳ Ｐゴシック" charset="0"/>
              </a:rPr>
              <a:t>The Global Financial </a:t>
            </a:r>
            <a:r>
              <a:rPr lang="en-US" dirty="0" smtClean="0">
                <a:latin typeface="Gill Sans" charset="0"/>
                <a:ea typeface="ＭＳ Ｐゴシック" charset="0"/>
              </a:rPr>
              <a:t>Crisis</a:t>
            </a:r>
            <a:br>
              <a:rPr lang="en-US" dirty="0" smtClean="0">
                <a:latin typeface="Gill Sans" charset="0"/>
                <a:ea typeface="ＭＳ Ｐゴシック" charset="0"/>
              </a:rPr>
            </a:br>
            <a:r>
              <a:rPr lang="en-US" dirty="0" smtClean="0">
                <a:latin typeface="Gill Sans" charset="0"/>
                <a:ea typeface="ＭＳ Ｐゴシック" charset="0"/>
              </a:rPr>
              <a:t>(2008</a:t>
            </a:r>
            <a:r>
              <a:rPr lang="en-US" dirty="0">
                <a:latin typeface="Gill Sans" charset="0"/>
                <a:ea typeface="ＭＳ Ｐゴシック" charset="0"/>
              </a:rPr>
              <a:t>–</a:t>
            </a:r>
            <a:r>
              <a:rPr lang="en-US" dirty="0" smtClean="0">
                <a:latin typeface="Gill Sans" charset="0"/>
                <a:ea typeface="ＭＳ Ｐゴシック" charset="0"/>
              </a:rPr>
              <a:t>2009)</a:t>
            </a:r>
            <a:br>
              <a:rPr lang="en-US" dirty="0" smtClean="0">
                <a:latin typeface="Gill Sans" charset="0"/>
                <a:ea typeface="ＭＳ Ｐゴシック" charset="0"/>
              </a:rPr>
            </a:br>
            <a:r>
              <a:rPr lang="en-US" dirty="0" smtClean="0">
                <a:latin typeface="Gill Sans" charset="0"/>
                <a:ea typeface="ＭＳ Ｐゴシック" charset="0"/>
              </a:rPr>
              <a:t>involved housing bubbles that</a:t>
            </a:r>
            <a:br>
              <a:rPr lang="en-US" dirty="0" smtClean="0">
                <a:latin typeface="Gill Sans" charset="0"/>
                <a:ea typeface="ＭＳ Ｐゴシック" charset="0"/>
              </a:rPr>
            </a:br>
            <a:r>
              <a:rPr lang="en-US" dirty="0" smtClean="0">
                <a:latin typeface="Gill Sans" charset="0"/>
                <a:ea typeface="ＭＳ Ｐゴシック" charset="0"/>
              </a:rPr>
              <a:t>burst, falling asset prices, and failures of banks and financial institutions</a:t>
            </a:r>
          </a:p>
          <a:p>
            <a:pPr marL="0" indent="0">
              <a:lnSpc>
                <a:spcPct val="114000"/>
              </a:lnSpc>
              <a:buNone/>
            </a:pPr>
            <a:endParaRPr lang="en-US" dirty="0" smtClean="0">
              <a:latin typeface="Gill Sans" charset="0"/>
              <a:ea typeface="ＭＳ Ｐゴシック" charset="0"/>
            </a:endParaRPr>
          </a:p>
          <a:p>
            <a:pPr>
              <a:lnSpc>
                <a:spcPct val="114000"/>
              </a:lnSpc>
            </a:pPr>
            <a:r>
              <a:rPr lang="en-US" dirty="0" smtClean="0">
                <a:latin typeface="Gill Sans" charset="0"/>
                <a:ea typeface="ＭＳ Ｐゴシック" charset="0"/>
              </a:rPr>
              <a:t>Great Depression </a:t>
            </a:r>
            <a:br>
              <a:rPr lang="en-US" dirty="0" smtClean="0">
                <a:latin typeface="Gill Sans" charset="0"/>
                <a:ea typeface="ＭＳ Ｐゴシック" charset="0"/>
              </a:rPr>
            </a:br>
            <a:r>
              <a:rPr lang="en-US" dirty="0" smtClean="0">
                <a:latin typeface="Gill Sans" charset="0"/>
                <a:ea typeface="ＭＳ Ｐゴシック" charset="0"/>
              </a:rPr>
              <a:t>(1929</a:t>
            </a:r>
            <a:r>
              <a:rPr lang="en-US" dirty="0">
                <a:latin typeface="Gill Sans" charset="0"/>
                <a:ea typeface="ＭＳ Ｐゴシック" charset="0"/>
              </a:rPr>
              <a:t>–</a:t>
            </a:r>
            <a:r>
              <a:rPr lang="en-US" dirty="0" smtClean="0">
                <a:latin typeface="Gill Sans" charset="0"/>
                <a:ea typeface="ＭＳ Ｐゴシック" charset="0"/>
              </a:rPr>
              <a:t>1933)</a:t>
            </a:r>
            <a:br>
              <a:rPr lang="en-US" dirty="0" smtClean="0">
                <a:latin typeface="Gill Sans" charset="0"/>
                <a:ea typeface="ＭＳ Ｐゴシック" charset="0"/>
              </a:rPr>
            </a:br>
            <a:r>
              <a:rPr lang="en-US" dirty="0" smtClean="0">
                <a:latin typeface="Gill Sans" charset="0"/>
                <a:ea typeface="ＭＳ Ｐゴシック" charset="0"/>
              </a:rPr>
              <a:t>involved </a:t>
            </a:r>
            <a:r>
              <a:rPr lang="en-US" dirty="0">
                <a:latin typeface="Gill Sans" charset="0"/>
                <a:ea typeface="ＭＳ Ｐゴシック" charset="0"/>
              </a:rPr>
              <a:t>financial bubbles that burst, </a:t>
            </a:r>
            <a:r>
              <a:rPr lang="en-US" dirty="0" smtClean="0">
                <a:latin typeface="Gill Sans" charset="0"/>
                <a:ea typeface="ＭＳ Ｐゴシック" charset="0"/>
              </a:rPr>
              <a:t>high unemployment</a:t>
            </a:r>
            <a:r>
              <a:rPr lang="en-US" dirty="0">
                <a:latin typeface="Gill Sans" charset="0"/>
                <a:ea typeface="ＭＳ Ｐゴシック" charset="0"/>
              </a:rPr>
              <a:t>, falling living standards, bankruptcies, </a:t>
            </a:r>
            <a:r>
              <a:rPr lang="en-US" dirty="0" smtClean="0">
                <a:latin typeface="Gill Sans" charset="0"/>
                <a:ea typeface="ＭＳ Ｐゴシック" charset="0"/>
              </a:rPr>
              <a:t>and government </a:t>
            </a:r>
            <a:r>
              <a:rPr lang="en-US" dirty="0">
                <a:latin typeface="Gill Sans" charset="0"/>
                <a:ea typeface="ＭＳ Ｐゴシック" charset="0"/>
              </a:rPr>
              <a:t>policy </a:t>
            </a:r>
            <a:r>
              <a:rPr lang="en-US" dirty="0" smtClean="0">
                <a:latin typeface="Gill Sans" charset="0"/>
                <a:ea typeface="ＭＳ Ｐゴシック" charset="0"/>
              </a:rPr>
              <a:t>mistakes</a:t>
            </a:r>
            <a:endParaRPr lang="en-US" dirty="0">
              <a:latin typeface="Gill Sans" charset="0"/>
              <a:ea typeface="ＭＳ Ｐゴシック" charset="0"/>
            </a:endParaRPr>
          </a:p>
        </p:txBody>
      </p:sp>
      <p:pic>
        <p:nvPicPr>
          <p:cNvPr id="2" name="Picture 1" descr="hous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827" y="751428"/>
            <a:ext cx="3327400" cy="2095500"/>
          </a:xfrm>
          <a:prstGeom prst="rect">
            <a:avLst/>
          </a:prstGeom>
        </p:spPr>
      </p:pic>
      <p:pic>
        <p:nvPicPr>
          <p:cNvPr id="3" name="Picture 2" descr="drepress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827" y="3988305"/>
            <a:ext cx="3327400" cy="2095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Content Placeholder 3"/>
          <p:cNvSpPr>
            <a:spLocks noGrp="1"/>
          </p:cNvSpPr>
          <p:nvPr>
            <p:ph idx="1"/>
          </p:nvPr>
        </p:nvSpPr>
        <p:spPr>
          <a:xfrm>
            <a:off x="457201" y="429895"/>
            <a:ext cx="4690533" cy="5653910"/>
          </a:xfrm>
        </p:spPr>
        <p:txBody>
          <a:bodyPr/>
          <a:lstStyle/>
          <a:p>
            <a:pPr>
              <a:lnSpc>
                <a:spcPct val="114000"/>
              </a:lnSpc>
              <a:spcAft>
                <a:spcPts val="600"/>
              </a:spcAft>
            </a:pPr>
            <a:r>
              <a:rPr lang="en-US" dirty="0">
                <a:solidFill>
                  <a:srgbClr val="1385A7"/>
                </a:solidFill>
                <a:latin typeface="Gill Sans" charset="0"/>
                <a:ea typeface="ＭＳ Ｐゴシック" charset="0"/>
              </a:rPr>
              <a:t>Macroeconomics</a:t>
            </a:r>
            <a:r>
              <a:rPr lang="en-US" dirty="0">
                <a:latin typeface="Gill Sans" charset="0"/>
                <a:ea typeface="ＭＳ Ｐゴシック" charset="0"/>
              </a:rPr>
              <a:t/>
            </a:r>
            <a:br>
              <a:rPr lang="en-US" dirty="0">
                <a:latin typeface="Gill Sans" charset="0"/>
                <a:ea typeface="ＭＳ Ｐゴシック" charset="0"/>
              </a:rPr>
            </a:br>
            <a:r>
              <a:rPr lang="en-US" dirty="0">
                <a:latin typeface="Gill Sans" charset="0"/>
                <a:ea typeface="ＭＳ Ｐゴシック" charset="0"/>
              </a:rPr>
              <a:t>analyzes the performance of the whole Canadian economy and global economy — </a:t>
            </a:r>
            <a:r>
              <a:rPr lang="en-US" dirty="0" smtClean="0">
                <a:latin typeface="Gill Sans" charset="0"/>
                <a:ea typeface="ＭＳ Ｐゴシック" charset="0"/>
              </a:rPr>
              <a:t/>
            </a:r>
            <a:br>
              <a:rPr lang="en-US" dirty="0" smtClean="0">
                <a:latin typeface="Gill Sans" charset="0"/>
                <a:ea typeface="ＭＳ Ｐゴシック" charset="0"/>
              </a:rPr>
            </a:br>
            <a:r>
              <a:rPr lang="en-US" dirty="0" smtClean="0">
                <a:latin typeface="Gill Sans" charset="0"/>
                <a:ea typeface="ＭＳ Ｐゴシック" charset="0"/>
              </a:rPr>
              <a:t>the </a:t>
            </a:r>
            <a:r>
              <a:rPr lang="en-US" dirty="0">
                <a:latin typeface="Gill Sans" charset="0"/>
                <a:ea typeface="ＭＳ Ｐゴシック" charset="0"/>
              </a:rPr>
              <a:t>combined outcomes </a:t>
            </a:r>
            <a:r>
              <a:rPr lang="en-US" dirty="0" smtClean="0">
                <a:latin typeface="Gill Sans" charset="0"/>
                <a:ea typeface="ＭＳ Ｐゴシック" charset="0"/>
              </a:rPr>
              <a:t>of </a:t>
            </a:r>
            <a:r>
              <a:rPr lang="en-US" dirty="0">
                <a:latin typeface="Gill Sans" charset="0"/>
                <a:ea typeface="ＭＳ Ｐゴシック" charset="0"/>
              </a:rPr>
              <a:t>all individual microeconomic </a:t>
            </a:r>
            <a:r>
              <a:rPr lang="en-US" dirty="0" smtClean="0">
                <a:latin typeface="Gill Sans" charset="0"/>
                <a:ea typeface="ＭＳ Ｐゴシック" charset="0"/>
              </a:rPr>
              <a:t>choices</a:t>
            </a:r>
            <a:endParaRPr lang="en-US" dirty="0" smtClean="0">
              <a:solidFill>
                <a:srgbClr val="1385A7"/>
              </a:solidFill>
              <a:latin typeface="Gill Sans" charset="0"/>
              <a:ea typeface="ＭＳ Ｐゴシック" charset="0"/>
            </a:endParaRPr>
          </a:p>
          <a:p>
            <a:pPr>
              <a:lnSpc>
                <a:spcPct val="114000"/>
              </a:lnSpc>
              <a:spcAft>
                <a:spcPts val="600"/>
              </a:spcAft>
            </a:pPr>
            <a:r>
              <a:rPr lang="en-US" dirty="0" smtClean="0">
                <a:solidFill>
                  <a:srgbClr val="1385A7"/>
                </a:solidFill>
                <a:latin typeface="Gill Sans" charset="0"/>
                <a:ea typeface="ＭＳ Ｐゴシック" charset="0"/>
              </a:rPr>
              <a:t>Microeconomics</a:t>
            </a:r>
            <a:r>
              <a:rPr lang="en-US" dirty="0">
                <a:latin typeface="Gill Sans" charset="0"/>
                <a:ea typeface="ＭＳ Ｐゴシック" charset="0"/>
              </a:rPr>
              <a:t/>
            </a:r>
            <a:br>
              <a:rPr lang="en-US" dirty="0">
                <a:latin typeface="Gill Sans" charset="0"/>
                <a:ea typeface="ＭＳ Ｐゴシック" charset="0"/>
              </a:rPr>
            </a:br>
            <a:r>
              <a:rPr lang="en-US" dirty="0">
                <a:latin typeface="Gill Sans" charset="0"/>
                <a:ea typeface="ＭＳ Ｐゴシック" charset="0"/>
              </a:rPr>
              <a:t>analyzes choices that individuals in households, businesses, and governments make, and how those choices interact in </a:t>
            </a:r>
            <a:r>
              <a:rPr lang="en-US" dirty="0" smtClean="0">
                <a:latin typeface="Gill Sans" charset="0"/>
                <a:ea typeface="ＭＳ Ｐゴシック" charset="0"/>
              </a:rPr>
              <a:t>markets</a:t>
            </a:r>
            <a:endParaRPr lang="en-US" dirty="0" smtClean="0">
              <a:solidFill>
                <a:srgbClr val="1385A7"/>
              </a:solidFill>
              <a:latin typeface="Gill Sans" charset="0"/>
              <a:ea typeface="ＭＳ Ｐゴシック" charset="0"/>
            </a:endParaRPr>
          </a:p>
        </p:txBody>
      </p:sp>
      <p:pic>
        <p:nvPicPr>
          <p:cNvPr id="3" name="Picture 2" descr="tre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734" y="2340010"/>
            <a:ext cx="3996267" cy="258758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Content Placeholder 3"/>
          <p:cNvSpPr>
            <a:spLocks noGrp="1"/>
          </p:cNvSpPr>
          <p:nvPr>
            <p:ph idx="1"/>
          </p:nvPr>
        </p:nvSpPr>
        <p:spPr/>
        <p:txBody>
          <a:bodyPr/>
          <a:lstStyle/>
          <a:p>
            <a:r>
              <a:rPr lang="en-US" dirty="0" smtClean="0">
                <a:solidFill>
                  <a:srgbClr val="1385A7"/>
                </a:solidFill>
                <a:latin typeface="Gill Sans" charset="0"/>
                <a:ea typeface="ＭＳ Ｐゴシック" charset="0"/>
              </a:rPr>
              <a:t>Fallacy </a:t>
            </a:r>
            <a:r>
              <a:rPr lang="en-US" dirty="0">
                <a:solidFill>
                  <a:srgbClr val="1385A7"/>
                </a:solidFill>
                <a:latin typeface="Gill Sans" charset="0"/>
                <a:ea typeface="ＭＳ Ｐゴシック" charset="0"/>
              </a:rPr>
              <a:t>of composition</a:t>
            </a:r>
            <a:br>
              <a:rPr lang="en-US" dirty="0">
                <a:solidFill>
                  <a:srgbClr val="1385A7"/>
                </a:solidFill>
                <a:latin typeface="Gill Sans" charset="0"/>
                <a:ea typeface="ＭＳ Ｐゴシック" charset="0"/>
              </a:rPr>
            </a:br>
            <a:r>
              <a:rPr lang="en-US" dirty="0">
                <a:latin typeface="Gill Sans" charset="0"/>
                <a:ea typeface="ＭＳ Ｐゴシック" charset="0"/>
              </a:rPr>
              <a:t>what is true for one is not true for all</a:t>
            </a:r>
            <a:r>
              <a:rPr lang="en-US" dirty="0" smtClean="0">
                <a:latin typeface="Gill Sans" charset="0"/>
                <a:ea typeface="ＭＳ Ｐゴシック" charset="0"/>
              </a:rPr>
              <a:t>;</a:t>
            </a:r>
            <a:br>
              <a:rPr lang="en-US" dirty="0" smtClean="0">
                <a:latin typeface="Gill Sans" charset="0"/>
                <a:ea typeface="ＭＳ Ｐゴシック" charset="0"/>
              </a:rPr>
            </a:br>
            <a:r>
              <a:rPr lang="en-US" dirty="0" smtClean="0">
                <a:latin typeface="Gill Sans" charset="0"/>
                <a:ea typeface="ＭＳ Ｐゴシック" charset="0"/>
              </a:rPr>
              <a:t>the </a:t>
            </a:r>
            <a:r>
              <a:rPr lang="en-US" dirty="0">
                <a:latin typeface="Gill Sans" charset="0"/>
                <a:ea typeface="ＭＳ Ｐゴシック" charset="0"/>
              </a:rPr>
              <a:t>whole is greater than the sum of the individual parts</a:t>
            </a:r>
          </a:p>
          <a:p>
            <a:pPr lvl="1"/>
            <a:r>
              <a:rPr lang="en-US" dirty="0">
                <a:solidFill>
                  <a:srgbClr val="1385A7"/>
                </a:solidFill>
                <a:latin typeface="Gill Sans" charset="0"/>
                <a:ea typeface="ＭＳ Ｐゴシック" charset="0"/>
              </a:rPr>
              <a:t>Paradox of thrift</a:t>
            </a:r>
            <a:br>
              <a:rPr lang="en-US" dirty="0">
                <a:solidFill>
                  <a:srgbClr val="1385A7"/>
                </a:solidFill>
                <a:latin typeface="Gill Sans" charset="0"/>
                <a:ea typeface="ＭＳ Ｐゴシック" charset="0"/>
              </a:rPr>
            </a:br>
            <a:r>
              <a:rPr lang="en-US" dirty="0">
                <a:latin typeface="Gill Sans" charset="0"/>
                <a:ea typeface="ＭＳ Ｐゴシック" charset="0"/>
              </a:rPr>
              <a:t>attempts to increase saving cause total savings </a:t>
            </a:r>
            <a:br>
              <a:rPr lang="en-US" dirty="0">
                <a:latin typeface="Gill Sans" charset="0"/>
                <a:ea typeface="ＭＳ Ｐゴシック" charset="0"/>
              </a:rPr>
            </a:br>
            <a:r>
              <a:rPr lang="en-US" dirty="0">
                <a:latin typeface="Gill Sans" charset="0"/>
                <a:ea typeface="ＭＳ Ｐゴシック" charset="0"/>
              </a:rPr>
              <a:t>to decrease because of falling employment and incomes</a:t>
            </a:r>
          </a:p>
        </p:txBody>
      </p:sp>
    </p:spTree>
    <p:extLst>
      <p:ext uri="{BB962C8B-B14F-4D97-AF65-F5344CB8AC3E}">
        <p14:creationId xmlns:p14="http://schemas.microsoft.com/office/powerpoint/2010/main" val="14224199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1">
                                            <p:txEl>
                                              <p:pRg st="1" end="1"/>
                                            </p:txEl>
                                          </p:spTgt>
                                        </p:tgtEl>
                                        <p:attrNameLst>
                                          <p:attrName>style.visibility</p:attrName>
                                        </p:attrNameLst>
                                      </p:cBhvr>
                                      <p:to>
                                        <p:strVal val="visible"/>
                                      </p:to>
                                    </p:set>
                                    <p:animEffect transition="in" filter="dissolve">
                                      <p:cBhvr>
                                        <p:cTn id="7" dur="500"/>
                                        <p:tgtEl>
                                          <p:spTgt spid="102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ctrTitle"/>
          </p:nvPr>
        </p:nvSpPr>
        <p:spPr>
          <a:xfrm>
            <a:off x="584200" y="9525"/>
            <a:ext cx="7772400" cy="1470025"/>
          </a:xfrm>
        </p:spPr>
        <p:txBody>
          <a:bodyPr/>
          <a:lstStyle/>
          <a:p>
            <a:pPr eaLnBrk="1" hangingPunct="1"/>
            <a:r>
              <a:rPr lang="en-US">
                <a:solidFill>
                  <a:srgbClr val="1385A7"/>
                </a:solidFill>
                <a:latin typeface="Gill Sans" charset="0"/>
                <a:ea typeface="ＭＳ Ｐゴシック" charset="0"/>
              </a:rPr>
              <a:t>THINKING LIKE  AN ECONOMIST</a:t>
            </a:r>
          </a:p>
        </p:txBody>
      </p:sp>
      <p:sp>
        <p:nvSpPr>
          <p:cNvPr id="17410" name="Subtitle 1"/>
          <p:cNvSpPr>
            <a:spLocks noGrp="1"/>
          </p:cNvSpPr>
          <p:nvPr>
            <p:ph type="subTitle" idx="4294967295"/>
          </p:nvPr>
        </p:nvSpPr>
        <p:spPr>
          <a:xfrm>
            <a:off x="901700" y="4359276"/>
            <a:ext cx="7188200" cy="2193925"/>
          </a:xfrm>
        </p:spPr>
        <p:txBody>
          <a:bodyPr/>
          <a:lstStyle/>
          <a:p>
            <a:pPr marL="0" indent="0" algn="ctr">
              <a:lnSpc>
                <a:spcPct val="114000"/>
              </a:lnSpc>
              <a:buNone/>
            </a:pPr>
            <a:r>
              <a:rPr lang="en-US" sz="2400">
                <a:solidFill>
                  <a:srgbClr val="595959"/>
                </a:solidFill>
                <a:latin typeface="Gill Sans" charset="0"/>
                <a:ea typeface="ＭＳ Ｐゴシック" charset="0"/>
              </a:rPr>
              <a:t>The circular-flow model, like all economic models, focuses attention on what</a:t>
            </a:r>
            <a:r>
              <a:rPr lang="en-CA" sz="2400">
                <a:solidFill>
                  <a:srgbClr val="595959"/>
                </a:solidFill>
                <a:latin typeface="Gill Sans" charset="0"/>
                <a:ea typeface="ＭＳ Ｐゴシック" charset="0"/>
              </a:rPr>
              <a:t>’</a:t>
            </a:r>
            <a:r>
              <a:rPr lang="en-US" altLang="ja-JP" sz="2400">
                <a:solidFill>
                  <a:srgbClr val="595959"/>
                </a:solidFill>
                <a:latin typeface="Gill Sans" charset="0"/>
                <a:ea typeface="ＭＳ Ｐゴシック" charset="0"/>
              </a:rPr>
              <a:t>s important for understanding and shows how smart choices by households, businesses, and governments interact in markets.</a:t>
            </a:r>
            <a:endParaRPr lang="en-US" sz="2400">
              <a:solidFill>
                <a:srgbClr val="595959"/>
              </a:solidFill>
              <a:latin typeface="Gill Sans" charset="0"/>
              <a:ea typeface="ＭＳ Ｐゴシック" charset="0"/>
            </a:endParaRPr>
          </a:p>
        </p:txBody>
      </p:sp>
      <p:pic>
        <p:nvPicPr>
          <p:cNvPr id="17411" name="Picture 2" descr="ph01_003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2914" y="1320801"/>
            <a:ext cx="55149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712569"/>
      </p:ext>
    </p:extLst>
  </p:cSld>
  <p:clrMapOvr>
    <a:masterClrMapping/>
  </p:clrMapOvr>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9155</TotalTime>
  <Words>784</Words>
  <Application>Microsoft Macintosh PowerPoint</Application>
  <PresentationFormat>On-screen Show (4:3)</PresentationFormat>
  <Paragraphs>156</Paragraphs>
  <Slides>41</Slides>
  <Notes>40</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1_Office Theme</vt:lpstr>
      <vt:lpstr>White</vt:lpstr>
      <vt:lpstr>1_White</vt:lpstr>
      <vt:lpstr>2_White</vt:lpstr>
      <vt:lpstr>2_Office Theme</vt:lpstr>
      <vt:lpstr>5_Office Theme</vt:lpstr>
      <vt:lpstr>3_White</vt:lpstr>
      <vt:lpstr>PowerPoint Presentation</vt:lpstr>
      <vt:lpstr>PowerPoint Presentation</vt:lpstr>
      <vt:lpstr>PowerPoint Presentation</vt:lpstr>
      <vt:lpstr>Adam Smith’s Invisible Hand</vt:lpstr>
      <vt:lpstr>RECONCILING MACRO AND MICRO</vt:lpstr>
      <vt:lpstr>PowerPoint Presentation</vt:lpstr>
      <vt:lpstr>PowerPoint Presentation</vt:lpstr>
      <vt:lpstr>PowerPoint Presentation</vt:lpstr>
      <vt:lpstr>THINKING LIKE  AN ECONOMIST</vt:lpstr>
      <vt:lpstr>PowerPoint Presentation</vt:lpstr>
      <vt:lpstr>Circular Flow of Economic Life   </vt:lpstr>
      <vt:lpstr>PowerPoint Presentation</vt:lpstr>
      <vt:lpstr>PowerPoint Presentation</vt:lpstr>
      <vt:lpstr>Circular Flow Model and Say’s Law</vt:lpstr>
      <vt:lpstr>PowerPoint Presentation</vt:lpstr>
      <vt:lpstr>Why Ben Bernanke  Chose Economics</vt:lpstr>
      <vt:lpstr>PowerPoint Presentation</vt:lpstr>
      <vt:lpstr>PowerPoint Presentation</vt:lpstr>
      <vt:lpstr>ECONOMICS AND POLITICS</vt:lpstr>
      <vt:lpstr>PowerPoint Presentation</vt:lpstr>
      <vt:lpstr>PowerPoint Presentation</vt:lpstr>
      <vt:lpstr>PowerPoint Presentation</vt:lpstr>
      <vt:lpstr>PowerPoint Presentation</vt:lpstr>
      <vt:lpstr>The Fundamental Macroeconomic Question</vt:lpstr>
      <vt:lpstr>PowerPoint Presentation</vt:lpstr>
      <vt:lpstr>MACROECONOMIC OUTCOMES  AND PLAYERS</vt:lpstr>
      <vt:lpstr>OUTCOMES</vt:lpstr>
      <vt:lpstr>PowerPoint Presentation</vt:lpstr>
      <vt:lpstr>PLAYERS</vt:lpstr>
      <vt:lpstr>PowerPoint Presentation</vt:lpstr>
      <vt:lpstr>PowerPoint Presentation</vt:lpstr>
      <vt:lpstr>WHY YOU SHOULD THINK LIKE A MACROECONOMIST</vt:lpstr>
      <vt:lpstr>PowerPoint Presentation</vt:lpstr>
      <vt:lpstr>PowerPoint Presentation</vt:lpstr>
      <vt:lpstr>THINKING LIKE AN ECONOMIST</vt:lpstr>
      <vt:lpstr>IS ECONOMICS A SCIENCE ?</vt:lpstr>
      <vt:lpstr>PowerPoint Presentation</vt:lpstr>
      <vt:lpstr>PowerPoint Presentation</vt:lpstr>
      <vt:lpstr>PowerPoint Presentation</vt:lpstr>
      <vt:lpstr>PowerPoint Presentation</vt:lpstr>
      <vt:lpstr>THINKING LIKE AN ECONOMIST</vt:lpstr>
    </vt:vector>
  </TitlesOfParts>
  <Company>Digital Learning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 Cohen</dc:creator>
  <cp:lastModifiedBy>Avi J. Cohen</cp:lastModifiedBy>
  <cp:revision>464</cp:revision>
  <cp:lastPrinted>2016-01-18T01:58:29Z</cp:lastPrinted>
  <dcterms:created xsi:type="dcterms:W3CDTF">2014-09-07T21:06:58Z</dcterms:created>
  <dcterms:modified xsi:type="dcterms:W3CDTF">2017-01-14T15:44:34Z</dcterms:modified>
</cp:coreProperties>
</file>